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3" r:id="rId2"/>
    <p:sldId id="314" r:id="rId3"/>
    <p:sldId id="263" r:id="rId4"/>
    <p:sldId id="299" r:id="rId5"/>
    <p:sldId id="319" r:id="rId6"/>
    <p:sldId id="295" r:id="rId7"/>
    <p:sldId id="302" r:id="rId8"/>
    <p:sldId id="296" r:id="rId9"/>
    <p:sldId id="303" r:id="rId10"/>
    <p:sldId id="297" r:id="rId11"/>
    <p:sldId id="304" r:id="rId12"/>
    <p:sldId id="264" r:id="rId13"/>
    <p:sldId id="265" r:id="rId14"/>
    <p:sldId id="305" r:id="rId15"/>
    <p:sldId id="298" r:id="rId16"/>
    <p:sldId id="306" r:id="rId17"/>
    <p:sldId id="300" r:id="rId18"/>
    <p:sldId id="301" r:id="rId19"/>
    <p:sldId id="259" r:id="rId20"/>
    <p:sldId id="317" r:id="rId21"/>
    <p:sldId id="315" r:id="rId22"/>
    <p:sldId id="293" r:id="rId23"/>
    <p:sldId id="318" r:id="rId24"/>
    <p:sldId id="309" r:id="rId25"/>
    <p:sldId id="310" r:id="rId26"/>
    <p:sldId id="311" r:id="rId27"/>
    <p:sldId id="308" r:id="rId28"/>
    <p:sldId id="312" r:id="rId29"/>
    <p:sldId id="316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F7FB"/>
    <a:srgbClr val="7AE7F2"/>
    <a:srgbClr val="FF33CC"/>
    <a:srgbClr val="00FF00"/>
    <a:srgbClr val="FFFF99"/>
    <a:srgbClr val="B2B2B2"/>
    <a:srgbClr val="7FE991"/>
    <a:srgbClr val="FDD903"/>
    <a:srgbClr val="E0ED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6" autoAdjust="0"/>
    <p:restoredTop sz="94662" autoAdjust="0"/>
  </p:normalViewPr>
  <p:slideViewPr>
    <p:cSldViewPr>
      <p:cViewPr varScale="1">
        <p:scale>
          <a:sx n="63" d="100"/>
          <a:sy n="63" d="100"/>
        </p:scale>
        <p:origin x="135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09C048-9991-4BDD-B83C-FDFB57DA7036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76E545C-AA4E-4FA2-BB96-1A28F880BFBC}">
      <dgm:prSet phldrT="[Текст]" custT="1"/>
      <dgm:spPr/>
      <dgm:t>
        <a:bodyPr/>
        <a:lstStyle/>
        <a:p>
          <a:r>
            <a:rPr lang="ru-RU" sz="2400" b="1">
              <a:solidFill>
                <a:schemeClr val="tx1"/>
              </a:solidFill>
            </a:rPr>
            <a:t>білки</a:t>
          </a:r>
          <a:endParaRPr lang="uk-UA" sz="2400" b="1">
            <a:solidFill>
              <a:schemeClr val="tx1"/>
            </a:solidFill>
          </a:endParaRPr>
        </a:p>
      </dgm:t>
    </dgm:pt>
    <dgm:pt modelId="{85534803-583F-4904-BAF6-04F2EC68F681}" type="parTrans" cxnId="{63ADD688-E5E5-46D7-9C9F-3B3BADE9F6DD}">
      <dgm:prSet/>
      <dgm:spPr/>
      <dgm:t>
        <a:bodyPr/>
        <a:lstStyle/>
        <a:p>
          <a:endParaRPr lang="uk-UA"/>
        </a:p>
      </dgm:t>
    </dgm:pt>
    <dgm:pt modelId="{6466190F-D34A-4621-9773-7F51C3B57B40}" type="sibTrans" cxnId="{63ADD688-E5E5-46D7-9C9F-3B3BADE9F6DD}">
      <dgm:prSet/>
      <dgm:spPr/>
      <dgm:t>
        <a:bodyPr/>
        <a:lstStyle/>
        <a:p>
          <a:endParaRPr lang="uk-UA"/>
        </a:p>
      </dgm:t>
    </dgm:pt>
    <dgm:pt modelId="{F239C43D-38AA-4DAC-A7FA-DAD21A615555}">
      <dgm:prSet phldrT="[Текст]" custT="1"/>
      <dgm:spPr/>
      <dgm:t>
        <a:bodyPr/>
        <a:lstStyle/>
        <a:p>
          <a:r>
            <a:rPr lang="ru-RU" sz="2400" b="1">
              <a:solidFill>
                <a:schemeClr val="tx1"/>
              </a:solidFill>
            </a:rPr>
            <a:t>жири</a:t>
          </a:r>
          <a:endParaRPr lang="uk-UA" sz="2400" b="1">
            <a:solidFill>
              <a:schemeClr val="tx1"/>
            </a:solidFill>
          </a:endParaRPr>
        </a:p>
      </dgm:t>
    </dgm:pt>
    <dgm:pt modelId="{89233A10-A854-466F-A98F-1B29B277B479}" type="parTrans" cxnId="{30FDEE3D-F47D-458C-A6AC-A5E9FA1D7480}">
      <dgm:prSet/>
      <dgm:spPr/>
      <dgm:t>
        <a:bodyPr/>
        <a:lstStyle/>
        <a:p>
          <a:endParaRPr lang="uk-UA"/>
        </a:p>
      </dgm:t>
    </dgm:pt>
    <dgm:pt modelId="{9EDCC59E-B24B-406B-B69D-4BD2700CEE3A}" type="sibTrans" cxnId="{30FDEE3D-F47D-458C-A6AC-A5E9FA1D7480}">
      <dgm:prSet/>
      <dgm:spPr/>
      <dgm:t>
        <a:bodyPr/>
        <a:lstStyle/>
        <a:p>
          <a:endParaRPr lang="uk-UA"/>
        </a:p>
      </dgm:t>
    </dgm:pt>
    <dgm:pt modelId="{765D5D56-C3AA-4215-A37E-C76B758A5B66}">
      <dgm:prSet phldrT="[Текст]" custT="1"/>
      <dgm:spPr/>
      <dgm:t>
        <a:bodyPr/>
        <a:lstStyle/>
        <a:p>
          <a:r>
            <a:rPr lang="ru-RU" sz="2400" b="1">
              <a:solidFill>
                <a:schemeClr val="tx1"/>
              </a:solidFill>
            </a:rPr>
            <a:t>вугле-води</a:t>
          </a:r>
          <a:endParaRPr lang="uk-UA" sz="2400" b="1">
            <a:solidFill>
              <a:schemeClr val="tx1"/>
            </a:solidFill>
          </a:endParaRPr>
        </a:p>
      </dgm:t>
    </dgm:pt>
    <dgm:pt modelId="{A9EB9550-8AC8-4D34-A4BD-E855DB61DFE8}" type="parTrans" cxnId="{9BF9A379-5847-456B-ABFB-723B21272F38}">
      <dgm:prSet/>
      <dgm:spPr/>
      <dgm:t>
        <a:bodyPr/>
        <a:lstStyle/>
        <a:p>
          <a:endParaRPr lang="uk-UA"/>
        </a:p>
      </dgm:t>
    </dgm:pt>
    <dgm:pt modelId="{464343F1-67A2-41D5-9929-7D1E0B8ABF4A}" type="sibTrans" cxnId="{9BF9A379-5847-456B-ABFB-723B21272F38}">
      <dgm:prSet/>
      <dgm:spPr/>
      <dgm:t>
        <a:bodyPr/>
        <a:lstStyle/>
        <a:p>
          <a:endParaRPr lang="uk-UA"/>
        </a:p>
      </dgm:t>
    </dgm:pt>
    <dgm:pt modelId="{5C4AA413-D182-480C-82D8-9DFF5A6C044C}">
      <dgm:prSet phldrT="[Текст]" custT="1"/>
      <dgm:spPr/>
      <dgm:t>
        <a:bodyPr/>
        <a:lstStyle/>
        <a:p>
          <a:r>
            <a:rPr lang="ru-RU" sz="2400" b="1">
              <a:solidFill>
                <a:schemeClr val="tx1"/>
              </a:solidFill>
            </a:rPr>
            <a:t>вітамі-ни</a:t>
          </a:r>
          <a:endParaRPr lang="uk-UA" sz="2400" b="1">
            <a:solidFill>
              <a:schemeClr val="tx1"/>
            </a:solidFill>
          </a:endParaRPr>
        </a:p>
      </dgm:t>
    </dgm:pt>
    <dgm:pt modelId="{A878E680-73C2-44DF-8C26-2A10D8255A84}" type="parTrans" cxnId="{352F4DF4-284B-4C8A-8FA3-F0A7F7B2DEF4}">
      <dgm:prSet/>
      <dgm:spPr/>
      <dgm:t>
        <a:bodyPr/>
        <a:lstStyle/>
        <a:p>
          <a:endParaRPr lang="uk-UA"/>
        </a:p>
      </dgm:t>
    </dgm:pt>
    <dgm:pt modelId="{19F38505-3C95-4E59-990E-45C2873F82B8}" type="sibTrans" cxnId="{352F4DF4-284B-4C8A-8FA3-F0A7F7B2DEF4}">
      <dgm:prSet/>
      <dgm:spPr/>
      <dgm:t>
        <a:bodyPr/>
        <a:lstStyle/>
        <a:p>
          <a:endParaRPr lang="uk-UA"/>
        </a:p>
      </dgm:t>
    </dgm:pt>
    <dgm:pt modelId="{A4EE64C9-8F00-477C-8E36-A5CB5EC0CEB7}">
      <dgm:prSet phldrT="[Текст]" custT="1"/>
      <dgm:spPr/>
      <dgm:t>
        <a:bodyPr/>
        <a:lstStyle/>
        <a:p>
          <a:r>
            <a:rPr lang="ru-RU" sz="1800" b="1">
              <a:solidFill>
                <a:schemeClr val="tx1"/>
              </a:solidFill>
            </a:rPr>
            <a:t>мінеральні речовини</a:t>
          </a:r>
          <a:endParaRPr lang="uk-UA" sz="1800" b="1">
            <a:solidFill>
              <a:schemeClr val="tx1"/>
            </a:solidFill>
          </a:endParaRPr>
        </a:p>
      </dgm:t>
    </dgm:pt>
    <dgm:pt modelId="{15C2738A-CA7B-4173-8DD6-F0D9E72518C4}" type="parTrans" cxnId="{4630C78E-236D-44C1-AF7E-6488EF3B1366}">
      <dgm:prSet/>
      <dgm:spPr/>
      <dgm:t>
        <a:bodyPr/>
        <a:lstStyle/>
        <a:p>
          <a:endParaRPr lang="uk-UA"/>
        </a:p>
      </dgm:t>
    </dgm:pt>
    <dgm:pt modelId="{2ACC5318-7793-4E9C-A78F-F3DC2B138C4D}" type="sibTrans" cxnId="{4630C78E-236D-44C1-AF7E-6488EF3B1366}">
      <dgm:prSet/>
      <dgm:spPr/>
      <dgm:t>
        <a:bodyPr/>
        <a:lstStyle/>
        <a:p>
          <a:endParaRPr lang="uk-UA"/>
        </a:p>
      </dgm:t>
    </dgm:pt>
    <dgm:pt modelId="{515B1C60-F15F-45AE-A62B-2B06079F0819}" type="pres">
      <dgm:prSet presAssocID="{4209C048-9991-4BDD-B83C-FDFB57DA7036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694E4C6-E0DE-44A0-AE8F-CD548A47DDC4}" type="pres">
      <dgm:prSet presAssocID="{4209C048-9991-4BDD-B83C-FDFB57DA7036}" presName="cycle" presStyleCnt="0"/>
      <dgm:spPr/>
    </dgm:pt>
    <dgm:pt modelId="{02B8055D-045B-483E-9F8A-8293366C5F56}" type="pres">
      <dgm:prSet presAssocID="{4209C048-9991-4BDD-B83C-FDFB57DA7036}" presName="centerShape" presStyleCnt="0"/>
      <dgm:spPr/>
    </dgm:pt>
    <dgm:pt modelId="{E2A4C32D-EFB4-41DD-AFCB-F6A3A8A12F31}" type="pres">
      <dgm:prSet presAssocID="{4209C048-9991-4BDD-B83C-FDFB57DA7036}" presName="connSite" presStyleLbl="node1" presStyleIdx="0" presStyleCnt="6"/>
      <dgm:spPr/>
    </dgm:pt>
    <dgm:pt modelId="{43DBAC20-0C89-42B5-A169-CE529828211A}" type="pres">
      <dgm:prSet presAssocID="{4209C048-9991-4BDD-B83C-FDFB57DA7036}" presName="visible" presStyleLbl="node1" presStyleIdx="0" presStyleCnt="6" custScaleX="134764" custScaleY="134764" custLinFactNeighborX="41596" custLinFactNeighborY="-1043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38100">
          <a:solidFill>
            <a:schemeClr val="accent5">
              <a:lumMod val="50000"/>
            </a:schemeClr>
          </a:solidFill>
        </a:ln>
      </dgm:spPr>
    </dgm:pt>
    <dgm:pt modelId="{3AE886F4-9785-49AE-AE7E-6DB0AAA7762D}" type="pres">
      <dgm:prSet presAssocID="{85534803-583F-4904-BAF6-04F2EC68F681}" presName="Name25" presStyleLbl="parChTrans1D1" presStyleIdx="0" presStyleCnt="5"/>
      <dgm:spPr/>
    </dgm:pt>
    <dgm:pt modelId="{5074E0B6-D0B7-466C-BFF8-40D540C89777}" type="pres">
      <dgm:prSet presAssocID="{D76E545C-AA4E-4FA2-BB96-1A28F880BFBC}" presName="node" presStyleCnt="0"/>
      <dgm:spPr/>
    </dgm:pt>
    <dgm:pt modelId="{2CBA4A15-77BD-4A49-AC24-5B0C4A8101B7}" type="pres">
      <dgm:prSet presAssocID="{D76E545C-AA4E-4FA2-BB96-1A28F880BFBC}" presName="parentNode" presStyleLbl="node1" presStyleIdx="1" presStyleCnt="6" custScaleX="161038" custScaleY="161038" custLinFactX="100000" custLinFactNeighborX="124595" custLinFactNeighborY="38154">
        <dgm:presLayoutVars>
          <dgm:chMax val="1"/>
          <dgm:bulletEnabled val="1"/>
        </dgm:presLayoutVars>
      </dgm:prSet>
      <dgm:spPr/>
    </dgm:pt>
    <dgm:pt modelId="{B21A6028-C901-4936-84FD-767F7E2E5202}" type="pres">
      <dgm:prSet presAssocID="{D76E545C-AA4E-4FA2-BB96-1A28F880BFBC}" presName="childNode" presStyleLbl="revTx" presStyleIdx="0" presStyleCnt="0">
        <dgm:presLayoutVars>
          <dgm:bulletEnabled val="1"/>
        </dgm:presLayoutVars>
      </dgm:prSet>
      <dgm:spPr/>
    </dgm:pt>
    <dgm:pt modelId="{B9936769-AB36-4003-AA3F-346637940E61}" type="pres">
      <dgm:prSet presAssocID="{89233A10-A854-466F-A98F-1B29B277B479}" presName="Name25" presStyleLbl="parChTrans1D1" presStyleIdx="1" presStyleCnt="5"/>
      <dgm:spPr/>
    </dgm:pt>
    <dgm:pt modelId="{5972C428-45FF-4DBE-8326-9F9CE41E8E04}" type="pres">
      <dgm:prSet presAssocID="{F239C43D-38AA-4DAC-A7FA-DAD21A615555}" presName="node" presStyleCnt="0"/>
      <dgm:spPr/>
    </dgm:pt>
    <dgm:pt modelId="{501C6FC5-9D75-417D-9EBC-360279659AB0}" type="pres">
      <dgm:prSet presAssocID="{F239C43D-38AA-4DAC-A7FA-DAD21A615555}" presName="parentNode" presStyleLbl="node1" presStyleIdx="2" presStyleCnt="6" custScaleX="161038" custScaleY="161038" custLinFactX="103888" custLinFactNeighborX="200000" custLinFactNeighborY="40450">
        <dgm:presLayoutVars>
          <dgm:chMax val="1"/>
          <dgm:bulletEnabled val="1"/>
        </dgm:presLayoutVars>
      </dgm:prSet>
      <dgm:spPr/>
    </dgm:pt>
    <dgm:pt modelId="{20D67754-282A-4DBD-A530-BD05FDAB2B7A}" type="pres">
      <dgm:prSet presAssocID="{F239C43D-38AA-4DAC-A7FA-DAD21A615555}" presName="childNode" presStyleLbl="revTx" presStyleIdx="0" presStyleCnt="0">
        <dgm:presLayoutVars>
          <dgm:bulletEnabled val="1"/>
        </dgm:presLayoutVars>
      </dgm:prSet>
      <dgm:spPr/>
    </dgm:pt>
    <dgm:pt modelId="{16CBB276-152E-472F-87C9-485BEB4225C4}" type="pres">
      <dgm:prSet presAssocID="{A9EB9550-8AC8-4D34-A4BD-E855DB61DFE8}" presName="Name25" presStyleLbl="parChTrans1D1" presStyleIdx="2" presStyleCnt="5"/>
      <dgm:spPr/>
    </dgm:pt>
    <dgm:pt modelId="{00439195-4A07-43BB-BC59-1BD1B393CA65}" type="pres">
      <dgm:prSet presAssocID="{765D5D56-C3AA-4215-A37E-C76B758A5B66}" presName="node" presStyleCnt="0"/>
      <dgm:spPr/>
    </dgm:pt>
    <dgm:pt modelId="{45D33CAB-0503-4DA5-8065-1070A4BCEF62}" type="pres">
      <dgm:prSet presAssocID="{765D5D56-C3AA-4215-A37E-C76B758A5B66}" presName="parentNode" presStyleLbl="node1" presStyleIdx="3" presStyleCnt="6" custScaleX="165354" custScaleY="165354" custLinFactX="100000" custLinFactNeighborX="178336" custLinFactNeighborY="81955">
        <dgm:presLayoutVars>
          <dgm:chMax val="1"/>
          <dgm:bulletEnabled val="1"/>
        </dgm:presLayoutVars>
      </dgm:prSet>
      <dgm:spPr/>
    </dgm:pt>
    <dgm:pt modelId="{1CB65B29-DB22-48E8-BFF7-0722ACC39E1F}" type="pres">
      <dgm:prSet presAssocID="{765D5D56-C3AA-4215-A37E-C76B758A5B66}" presName="childNode" presStyleLbl="revTx" presStyleIdx="0" presStyleCnt="0">
        <dgm:presLayoutVars>
          <dgm:bulletEnabled val="1"/>
        </dgm:presLayoutVars>
      </dgm:prSet>
      <dgm:spPr/>
    </dgm:pt>
    <dgm:pt modelId="{B9DA475B-E5F1-4540-B565-3CE47A72A853}" type="pres">
      <dgm:prSet presAssocID="{A878E680-73C2-44DF-8C26-2A10D8255A84}" presName="Name25" presStyleLbl="parChTrans1D1" presStyleIdx="3" presStyleCnt="5"/>
      <dgm:spPr/>
    </dgm:pt>
    <dgm:pt modelId="{CE86F66A-37D8-4009-969D-F37C3A5C5459}" type="pres">
      <dgm:prSet presAssocID="{5C4AA413-D182-480C-82D8-9DFF5A6C044C}" presName="node" presStyleCnt="0"/>
      <dgm:spPr/>
    </dgm:pt>
    <dgm:pt modelId="{B5599FF2-7026-4C3E-A654-A45DF96C0A1E}" type="pres">
      <dgm:prSet presAssocID="{5C4AA413-D182-480C-82D8-9DFF5A6C044C}" presName="parentNode" presStyleLbl="node1" presStyleIdx="4" presStyleCnt="6" custScaleX="177990" custScaleY="177990" custLinFactNeighborX="40825" custLinFactNeighborY="95944">
        <dgm:presLayoutVars>
          <dgm:chMax val="1"/>
          <dgm:bulletEnabled val="1"/>
        </dgm:presLayoutVars>
      </dgm:prSet>
      <dgm:spPr/>
    </dgm:pt>
    <dgm:pt modelId="{D1F7FC15-F8E8-4BC4-BD0E-8E6CE269EDC1}" type="pres">
      <dgm:prSet presAssocID="{5C4AA413-D182-480C-82D8-9DFF5A6C044C}" presName="childNode" presStyleLbl="revTx" presStyleIdx="0" presStyleCnt="0">
        <dgm:presLayoutVars>
          <dgm:bulletEnabled val="1"/>
        </dgm:presLayoutVars>
      </dgm:prSet>
      <dgm:spPr/>
    </dgm:pt>
    <dgm:pt modelId="{47F21EF3-F921-4C1C-B3AB-9371CA6A735D}" type="pres">
      <dgm:prSet presAssocID="{15C2738A-CA7B-4173-8DD6-F0D9E72518C4}" presName="Name25" presStyleLbl="parChTrans1D1" presStyleIdx="4" presStyleCnt="5"/>
      <dgm:spPr/>
    </dgm:pt>
    <dgm:pt modelId="{850F7FBE-0B11-4AE3-B129-6A56B11090E1}" type="pres">
      <dgm:prSet presAssocID="{A4EE64C9-8F00-477C-8E36-A5CB5EC0CEB7}" presName="node" presStyleCnt="0"/>
      <dgm:spPr/>
    </dgm:pt>
    <dgm:pt modelId="{3A5231C9-9971-40D7-87CD-4242D9655389}" type="pres">
      <dgm:prSet presAssocID="{A4EE64C9-8F00-477C-8E36-A5CB5EC0CEB7}" presName="parentNode" presStyleLbl="node1" presStyleIdx="5" presStyleCnt="6" custScaleX="212130" custScaleY="194941" custLinFactX="-100000" custLinFactNeighborX="-152134" custLinFactNeighborY="-23994">
        <dgm:presLayoutVars>
          <dgm:chMax val="1"/>
          <dgm:bulletEnabled val="1"/>
        </dgm:presLayoutVars>
      </dgm:prSet>
      <dgm:spPr/>
    </dgm:pt>
    <dgm:pt modelId="{1157CC85-32C4-420C-902C-4C573874335F}" type="pres">
      <dgm:prSet presAssocID="{A4EE64C9-8F00-477C-8E36-A5CB5EC0CEB7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16B31B12-535C-4B7C-9769-9D4E1B12310D}" type="presOf" srcId="{85534803-583F-4904-BAF6-04F2EC68F681}" destId="{3AE886F4-9785-49AE-AE7E-6DB0AAA7762D}" srcOrd="0" destOrd="0" presId="urn:microsoft.com/office/officeart/2005/8/layout/radial2"/>
    <dgm:cxn modelId="{7D0BA71E-4FFE-427C-A435-AE24502D475F}" type="presOf" srcId="{89233A10-A854-466F-A98F-1B29B277B479}" destId="{B9936769-AB36-4003-AA3F-346637940E61}" srcOrd="0" destOrd="0" presId="urn:microsoft.com/office/officeart/2005/8/layout/radial2"/>
    <dgm:cxn modelId="{3F138D3B-0F6B-4984-8BCE-5746A7B023CA}" type="presOf" srcId="{A4EE64C9-8F00-477C-8E36-A5CB5EC0CEB7}" destId="{3A5231C9-9971-40D7-87CD-4242D9655389}" srcOrd="0" destOrd="0" presId="urn:microsoft.com/office/officeart/2005/8/layout/radial2"/>
    <dgm:cxn modelId="{30FDEE3D-F47D-458C-A6AC-A5E9FA1D7480}" srcId="{4209C048-9991-4BDD-B83C-FDFB57DA7036}" destId="{F239C43D-38AA-4DAC-A7FA-DAD21A615555}" srcOrd="1" destOrd="0" parTransId="{89233A10-A854-466F-A98F-1B29B277B479}" sibTransId="{9EDCC59E-B24B-406B-B69D-4BD2700CEE3A}"/>
    <dgm:cxn modelId="{DAFE365C-A3C6-4100-A3DB-510404BB8E4E}" type="presOf" srcId="{15C2738A-CA7B-4173-8DD6-F0D9E72518C4}" destId="{47F21EF3-F921-4C1C-B3AB-9371CA6A735D}" srcOrd="0" destOrd="0" presId="urn:microsoft.com/office/officeart/2005/8/layout/radial2"/>
    <dgm:cxn modelId="{88D21350-0C91-493C-AD8F-32381297C7D8}" type="presOf" srcId="{A9EB9550-8AC8-4D34-A4BD-E855DB61DFE8}" destId="{16CBB276-152E-472F-87C9-485BEB4225C4}" srcOrd="0" destOrd="0" presId="urn:microsoft.com/office/officeart/2005/8/layout/radial2"/>
    <dgm:cxn modelId="{9BF9A379-5847-456B-ABFB-723B21272F38}" srcId="{4209C048-9991-4BDD-B83C-FDFB57DA7036}" destId="{765D5D56-C3AA-4215-A37E-C76B758A5B66}" srcOrd="2" destOrd="0" parTransId="{A9EB9550-8AC8-4D34-A4BD-E855DB61DFE8}" sibTransId="{464343F1-67A2-41D5-9929-7D1E0B8ABF4A}"/>
    <dgm:cxn modelId="{63ADD688-E5E5-46D7-9C9F-3B3BADE9F6DD}" srcId="{4209C048-9991-4BDD-B83C-FDFB57DA7036}" destId="{D76E545C-AA4E-4FA2-BB96-1A28F880BFBC}" srcOrd="0" destOrd="0" parTransId="{85534803-583F-4904-BAF6-04F2EC68F681}" sibTransId="{6466190F-D34A-4621-9773-7F51C3B57B40}"/>
    <dgm:cxn modelId="{4630C78E-236D-44C1-AF7E-6488EF3B1366}" srcId="{4209C048-9991-4BDD-B83C-FDFB57DA7036}" destId="{A4EE64C9-8F00-477C-8E36-A5CB5EC0CEB7}" srcOrd="4" destOrd="0" parTransId="{15C2738A-CA7B-4173-8DD6-F0D9E72518C4}" sibTransId="{2ACC5318-7793-4E9C-A78F-F3DC2B138C4D}"/>
    <dgm:cxn modelId="{B0525298-EFB1-494D-A5B6-8734D18141AD}" type="presOf" srcId="{5C4AA413-D182-480C-82D8-9DFF5A6C044C}" destId="{B5599FF2-7026-4C3E-A654-A45DF96C0A1E}" srcOrd="0" destOrd="0" presId="urn:microsoft.com/office/officeart/2005/8/layout/radial2"/>
    <dgm:cxn modelId="{C319E9B7-AF1F-4993-9991-18D93FCD70C4}" type="presOf" srcId="{F239C43D-38AA-4DAC-A7FA-DAD21A615555}" destId="{501C6FC5-9D75-417D-9EBC-360279659AB0}" srcOrd="0" destOrd="0" presId="urn:microsoft.com/office/officeart/2005/8/layout/radial2"/>
    <dgm:cxn modelId="{A52551BC-0F15-4932-870D-4EAA7E5D6A20}" type="presOf" srcId="{A878E680-73C2-44DF-8C26-2A10D8255A84}" destId="{B9DA475B-E5F1-4540-B565-3CE47A72A853}" srcOrd="0" destOrd="0" presId="urn:microsoft.com/office/officeart/2005/8/layout/radial2"/>
    <dgm:cxn modelId="{30448ECC-1794-40AD-9B6D-D18DF4F28811}" type="presOf" srcId="{765D5D56-C3AA-4215-A37E-C76B758A5B66}" destId="{45D33CAB-0503-4DA5-8065-1070A4BCEF62}" srcOrd="0" destOrd="0" presId="urn:microsoft.com/office/officeart/2005/8/layout/radial2"/>
    <dgm:cxn modelId="{110996E7-D897-4236-99F1-36C98CAA7B7B}" type="presOf" srcId="{4209C048-9991-4BDD-B83C-FDFB57DA7036}" destId="{515B1C60-F15F-45AE-A62B-2B06079F0819}" srcOrd="0" destOrd="0" presId="urn:microsoft.com/office/officeart/2005/8/layout/radial2"/>
    <dgm:cxn modelId="{B8DB42F0-3BEE-4606-BF70-05A9D679157C}" type="presOf" srcId="{D76E545C-AA4E-4FA2-BB96-1A28F880BFBC}" destId="{2CBA4A15-77BD-4A49-AC24-5B0C4A8101B7}" srcOrd="0" destOrd="0" presId="urn:microsoft.com/office/officeart/2005/8/layout/radial2"/>
    <dgm:cxn modelId="{352F4DF4-284B-4C8A-8FA3-F0A7F7B2DEF4}" srcId="{4209C048-9991-4BDD-B83C-FDFB57DA7036}" destId="{5C4AA413-D182-480C-82D8-9DFF5A6C044C}" srcOrd="3" destOrd="0" parTransId="{A878E680-73C2-44DF-8C26-2A10D8255A84}" sibTransId="{19F38505-3C95-4E59-990E-45C2873F82B8}"/>
    <dgm:cxn modelId="{08772BEB-8A14-4624-910D-19AEF3631D54}" type="presParOf" srcId="{515B1C60-F15F-45AE-A62B-2B06079F0819}" destId="{4694E4C6-E0DE-44A0-AE8F-CD548A47DDC4}" srcOrd="0" destOrd="0" presId="urn:microsoft.com/office/officeart/2005/8/layout/radial2"/>
    <dgm:cxn modelId="{527247FD-05E7-4716-AE86-81D88CF12E19}" type="presParOf" srcId="{4694E4C6-E0DE-44A0-AE8F-CD548A47DDC4}" destId="{02B8055D-045B-483E-9F8A-8293366C5F56}" srcOrd="0" destOrd="0" presId="urn:microsoft.com/office/officeart/2005/8/layout/radial2"/>
    <dgm:cxn modelId="{4969F001-E091-47FE-BEC0-2DCE48A3B8E5}" type="presParOf" srcId="{02B8055D-045B-483E-9F8A-8293366C5F56}" destId="{E2A4C32D-EFB4-41DD-AFCB-F6A3A8A12F31}" srcOrd="0" destOrd="0" presId="urn:microsoft.com/office/officeart/2005/8/layout/radial2"/>
    <dgm:cxn modelId="{2A965C1F-DE5F-48D5-80D5-957EFF0C9FA5}" type="presParOf" srcId="{02B8055D-045B-483E-9F8A-8293366C5F56}" destId="{43DBAC20-0C89-42B5-A169-CE529828211A}" srcOrd="1" destOrd="0" presId="urn:microsoft.com/office/officeart/2005/8/layout/radial2"/>
    <dgm:cxn modelId="{7EE47BE1-B343-468B-9D9F-30698E018903}" type="presParOf" srcId="{4694E4C6-E0DE-44A0-AE8F-CD548A47DDC4}" destId="{3AE886F4-9785-49AE-AE7E-6DB0AAA7762D}" srcOrd="1" destOrd="0" presId="urn:microsoft.com/office/officeart/2005/8/layout/radial2"/>
    <dgm:cxn modelId="{6AECC684-2EC6-4477-BCCF-87E2B7E1C3E7}" type="presParOf" srcId="{4694E4C6-E0DE-44A0-AE8F-CD548A47DDC4}" destId="{5074E0B6-D0B7-466C-BFF8-40D540C89777}" srcOrd="2" destOrd="0" presId="urn:microsoft.com/office/officeart/2005/8/layout/radial2"/>
    <dgm:cxn modelId="{BF6064F7-B2EF-4F0D-8DEA-8C7E33CE8F1F}" type="presParOf" srcId="{5074E0B6-D0B7-466C-BFF8-40D540C89777}" destId="{2CBA4A15-77BD-4A49-AC24-5B0C4A8101B7}" srcOrd="0" destOrd="0" presId="urn:microsoft.com/office/officeart/2005/8/layout/radial2"/>
    <dgm:cxn modelId="{34AF98D2-B89E-4B05-914F-05BFAAA5F429}" type="presParOf" srcId="{5074E0B6-D0B7-466C-BFF8-40D540C89777}" destId="{B21A6028-C901-4936-84FD-767F7E2E5202}" srcOrd="1" destOrd="0" presId="urn:microsoft.com/office/officeart/2005/8/layout/radial2"/>
    <dgm:cxn modelId="{DD17589C-4CE8-4F99-B271-624A81062891}" type="presParOf" srcId="{4694E4C6-E0DE-44A0-AE8F-CD548A47DDC4}" destId="{B9936769-AB36-4003-AA3F-346637940E61}" srcOrd="3" destOrd="0" presId="urn:microsoft.com/office/officeart/2005/8/layout/radial2"/>
    <dgm:cxn modelId="{297E12C4-831B-4A5F-90CD-A0E80EFDFC40}" type="presParOf" srcId="{4694E4C6-E0DE-44A0-AE8F-CD548A47DDC4}" destId="{5972C428-45FF-4DBE-8326-9F9CE41E8E04}" srcOrd="4" destOrd="0" presId="urn:microsoft.com/office/officeart/2005/8/layout/radial2"/>
    <dgm:cxn modelId="{56C836CB-5941-451C-A830-3C7FCB42EB48}" type="presParOf" srcId="{5972C428-45FF-4DBE-8326-9F9CE41E8E04}" destId="{501C6FC5-9D75-417D-9EBC-360279659AB0}" srcOrd="0" destOrd="0" presId="urn:microsoft.com/office/officeart/2005/8/layout/radial2"/>
    <dgm:cxn modelId="{BECFC525-BC3F-48BC-A8A3-163EB874ED02}" type="presParOf" srcId="{5972C428-45FF-4DBE-8326-9F9CE41E8E04}" destId="{20D67754-282A-4DBD-A530-BD05FDAB2B7A}" srcOrd="1" destOrd="0" presId="urn:microsoft.com/office/officeart/2005/8/layout/radial2"/>
    <dgm:cxn modelId="{70C205E8-D78D-4466-98ED-4BC56BCBAB81}" type="presParOf" srcId="{4694E4C6-E0DE-44A0-AE8F-CD548A47DDC4}" destId="{16CBB276-152E-472F-87C9-485BEB4225C4}" srcOrd="5" destOrd="0" presId="urn:microsoft.com/office/officeart/2005/8/layout/radial2"/>
    <dgm:cxn modelId="{7D60B637-D69F-48A0-A5D2-8F1A6AAC472A}" type="presParOf" srcId="{4694E4C6-E0DE-44A0-AE8F-CD548A47DDC4}" destId="{00439195-4A07-43BB-BC59-1BD1B393CA65}" srcOrd="6" destOrd="0" presId="urn:microsoft.com/office/officeart/2005/8/layout/radial2"/>
    <dgm:cxn modelId="{A5F0D182-D8BB-46D9-8C51-23F4F7AEBE6C}" type="presParOf" srcId="{00439195-4A07-43BB-BC59-1BD1B393CA65}" destId="{45D33CAB-0503-4DA5-8065-1070A4BCEF62}" srcOrd="0" destOrd="0" presId="urn:microsoft.com/office/officeart/2005/8/layout/radial2"/>
    <dgm:cxn modelId="{26BC2A2E-F706-4D8A-A847-30CCF5724A30}" type="presParOf" srcId="{00439195-4A07-43BB-BC59-1BD1B393CA65}" destId="{1CB65B29-DB22-48E8-BFF7-0722ACC39E1F}" srcOrd="1" destOrd="0" presId="urn:microsoft.com/office/officeart/2005/8/layout/radial2"/>
    <dgm:cxn modelId="{A0EA89BF-8F46-4BC1-AB0E-F035F7F718F1}" type="presParOf" srcId="{4694E4C6-E0DE-44A0-AE8F-CD548A47DDC4}" destId="{B9DA475B-E5F1-4540-B565-3CE47A72A853}" srcOrd="7" destOrd="0" presId="urn:microsoft.com/office/officeart/2005/8/layout/radial2"/>
    <dgm:cxn modelId="{6586CACA-837D-4BFD-A237-077DC68477E9}" type="presParOf" srcId="{4694E4C6-E0DE-44A0-AE8F-CD548A47DDC4}" destId="{CE86F66A-37D8-4009-969D-F37C3A5C5459}" srcOrd="8" destOrd="0" presId="urn:microsoft.com/office/officeart/2005/8/layout/radial2"/>
    <dgm:cxn modelId="{C1A94177-93C8-4B5B-A801-E758395AC51B}" type="presParOf" srcId="{CE86F66A-37D8-4009-969D-F37C3A5C5459}" destId="{B5599FF2-7026-4C3E-A654-A45DF96C0A1E}" srcOrd="0" destOrd="0" presId="urn:microsoft.com/office/officeart/2005/8/layout/radial2"/>
    <dgm:cxn modelId="{E2AFADE6-D811-42DE-9A86-8447B6129108}" type="presParOf" srcId="{CE86F66A-37D8-4009-969D-F37C3A5C5459}" destId="{D1F7FC15-F8E8-4BC4-BD0E-8E6CE269EDC1}" srcOrd="1" destOrd="0" presId="urn:microsoft.com/office/officeart/2005/8/layout/radial2"/>
    <dgm:cxn modelId="{B7DF1514-CC3A-4F7A-856B-649753CAC4F8}" type="presParOf" srcId="{4694E4C6-E0DE-44A0-AE8F-CD548A47DDC4}" destId="{47F21EF3-F921-4C1C-B3AB-9371CA6A735D}" srcOrd="9" destOrd="0" presId="urn:microsoft.com/office/officeart/2005/8/layout/radial2"/>
    <dgm:cxn modelId="{0C167816-C231-43B5-B555-D1F6B3A377F0}" type="presParOf" srcId="{4694E4C6-E0DE-44A0-AE8F-CD548A47DDC4}" destId="{850F7FBE-0B11-4AE3-B129-6A56B11090E1}" srcOrd="10" destOrd="0" presId="urn:microsoft.com/office/officeart/2005/8/layout/radial2"/>
    <dgm:cxn modelId="{E6DAECC5-D9AF-4DE0-83FF-9351F0DD4F71}" type="presParOf" srcId="{850F7FBE-0B11-4AE3-B129-6A56B11090E1}" destId="{3A5231C9-9971-40D7-87CD-4242D9655389}" srcOrd="0" destOrd="0" presId="urn:microsoft.com/office/officeart/2005/8/layout/radial2"/>
    <dgm:cxn modelId="{FA5CD5AE-8310-4A38-BC52-8D449776FA2E}" type="presParOf" srcId="{850F7FBE-0B11-4AE3-B129-6A56B11090E1}" destId="{1157CC85-32C4-420C-902C-4C573874335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21EF3-F921-4C1C-B3AB-9371CA6A735D}">
      <dsp:nvSpPr>
        <dsp:cNvPr id="0" name=""/>
        <dsp:cNvSpPr/>
      </dsp:nvSpPr>
      <dsp:spPr>
        <a:xfrm rot="6925322">
          <a:off x="1299295" y="3329838"/>
          <a:ext cx="693633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693633" y="174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A475B-E5F1-4540-B565-3CE47A72A853}">
      <dsp:nvSpPr>
        <dsp:cNvPr id="0" name=""/>
        <dsp:cNvSpPr/>
      </dsp:nvSpPr>
      <dsp:spPr>
        <a:xfrm rot="2303005">
          <a:off x="2386894" y="3399155"/>
          <a:ext cx="1578260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1578260" y="174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BB276-152E-472F-87C9-485BEB4225C4}">
      <dsp:nvSpPr>
        <dsp:cNvPr id="0" name=""/>
        <dsp:cNvSpPr/>
      </dsp:nvSpPr>
      <dsp:spPr>
        <a:xfrm rot="524569">
          <a:off x="2536987" y="2846908"/>
          <a:ext cx="3521545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3521545" y="174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936769-AB36-4003-AA3F-346637940E61}">
      <dsp:nvSpPr>
        <dsp:cNvPr id="0" name=""/>
        <dsp:cNvSpPr/>
      </dsp:nvSpPr>
      <dsp:spPr>
        <a:xfrm rot="21020376">
          <a:off x="2532264" y="2113817"/>
          <a:ext cx="3551727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3551727" y="174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E886F4-9785-49AE-AE7E-6DB0AAA7762D}">
      <dsp:nvSpPr>
        <dsp:cNvPr id="0" name=""/>
        <dsp:cNvSpPr/>
      </dsp:nvSpPr>
      <dsp:spPr>
        <a:xfrm rot="19902279">
          <a:off x="2407112" y="1625168"/>
          <a:ext cx="2516394" cy="34804"/>
        </a:xfrm>
        <a:custGeom>
          <a:avLst/>
          <a:gdLst/>
          <a:ahLst/>
          <a:cxnLst/>
          <a:rect l="0" t="0" r="0" b="0"/>
          <a:pathLst>
            <a:path>
              <a:moveTo>
                <a:pt x="0" y="17402"/>
              </a:moveTo>
              <a:lnTo>
                <a:pt x="2516394" y="174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DBAC20-0C89-42B5-A169-CE529828211A}">
      <dsp:nvSpPr>
        <dsp:cNvPr id="0" name=""/>
        <dsp:cNvSpPr/>
      </dsp:nvSpPr>
      <dsp:spPr>
        <a:xfrm>
          <a:off x="1659881" y="1368151"/>
          <a:ext cx="1989923" cy="198992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381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A4A15-77BD-4A49-AC24-5B0C4A8101B7}">
      <dsp:nvSpPr>
        <dsp:cNvPr id="0" name=""/>
        <dsp:cNvSpPr/>
      </dsp:nvSpPr>
      <dsp:spPr>
        <a:xfrm>
          <a:off x="4687936" y="-5348"/>
          <a:ext cx="1426731" cy="14267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>
              <a:solidFill>
                <a:schemeClr val="tx1"/>
              </a:solidFill>
            </a:rPr>
            <a:t>білки</a:t>
          </a:r>
          <a:endParaRPr lang="uk-UA" sz="2400" b="1" kern="1200">
            <a:solidFill>
              <a:schemeClr val="tx1"/>
            </a:solidFill>
          </a:endParaRPr>
        </a:p>
      </dsp:txBody>
      <dsp:txXfrm>
        <a:off x="4896876" y="203592"/>
        <a:ext cx="1008851" cy="1008851"/>
      </dsp:txXfrm>
    </dsp:sp>
    <dsp:sp modelId="{501C6FC5-9D75-417D-9EBC-360279659AB0}">
      <dsp:nvSpPr>
        <dsp:cNvPr id="0" name=""/>
        <dsp:cNvSpPr/>
      </dsp:nvSpPr>
      <dsp:spPr>
        <a:xfrm>
          <a:off x="6048694" y="1000140"/>
          <a:ext cx="1426731" cy="14267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>
              <a:solidFill>
                <a:schemeClr val="tx1"/>
              </a:solidFill>
            </a:rPr>
            <a:t>жири</a:t>
          </a:r>
          <a:endParaRPr lang="uk-UA" sz="2400" b="1" kern="1200">
            <a:solidFill>
              <a:schemeClr val="tx1"/>
            </a:solidFill>
          </a:endParaRPr>
        </a:p>
      </dsp:txBody>
      <dsp:txXfrm>
        <a:off x="6257634" y="1209080"/>
        <a:ext cx="1008851" cy="1008851"/>
      </dsp:txXfrm>
    </dsp:sp>
    <dsp:sp modelId="{45D33CAB-0503-4DA5-8065-1070A4BCEF62}">
      <dsp:nvSpPr>
        <dsp:cNvPr id="0" name=""/>
        <dsp:cNvSpPr/>
      </dsp:nvSpPr>
      <dsp:spPr>
        <a:xfrm>
          <a:off x="6029563" y="2510799"/>
          <a:ext cx="1464969" cy="1464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>
              <a:solidFill>
                <a:schemeClr val="tx1"/>
              </a:solidFill>
            </a:rPr>
            <a:t>вугле-води</a:t>
          </a:r>
          <a:endParaRPr lang="uk-UA" sz="2400" b="1" kern="1200">
            <a:solidFill>
              <a:schemeClr val="tx1"/>
            </a:solidFill>
          </a:endParaRPr>
        </a:p>
      </dsp:txBody>
      <dsp:txXfrm>
        <a:off x="6244103" y="2725339"/>
        <a:ext cx="1035889" cy="1035889"/>
      </dsp:txXfrm>
    </dsp:sp>
    <dsp:sp modelId="{B5599FF2-7026-4C3E-A654-A45DF96C0A1E}">
      <dsp:nvSpPr>
        <dsp:cNvPr id="0" name=""/>
        <dsp:cNvSpPr/>
      </dsp:nvSpPr>
      <dsp:spPr>
        <a:xfrm>
          <a:off x="3624195" y="3607656"/>
          <a:ext cx="1576919" cy="15769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>
              <a:solidFill>
                <a:schemeClr val="tx1"/>
              </a:solidFill>
            </a:rPr>
            <a:t>вітамі-ни</a:t>
          </a:r>
          <a:endParaRPr lang="uk-UA" sz="2400" b="1" kern="1200">
            <a:solidFill>
              <a:schemeClr val="tx1"/>
            </a:solidFill>
          </a:endParaRPr>
        </a:p>
      </dsp:txBody>
      <dsp:txXfrm>
        <a:off x="3855129" y="3838590"/>
        <a:ext cx="1115051" cy="1115051"/>
      </dsp:txXfrm>
    </dsp:sp>
    <dsp:sp modelId="{3A5231C9-9971-40D7-87CD-4242D9655389}">
      <dsp:nvSpPr>
        <dsp:cNvPr id="0" name=""/>
        <dsp:cNvSpPr/>
      </dsp:nvSpPr>
      <dsp:spPr>
        <a:xfrm>
          <a:off x="181402" y="3588278"/>
          <a:ext cx="1879385" cy="1727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solidFill>
                <a:schemeClr val="tx1"/>
              </a:solidFill>
            </a:rPr>
            <a:t>мінеральні речовини</a:t>
          </a:r>
          <a:endParaRPr lang="uk-UA" sz="1800" b="1" kern="1200">
            <a:solidFill>
              <a:schemeClr val="tx1"/>
            </a:solidFill>
          </a:endParaRPr>
        </a:p>
      </dsp:txBody>
      <dsp:txXfrm>
        <a:off x="456632" y="3841206"/>
        <a:ext cx="1328925" cy="1221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455511-1A25-47B9-ABFD-D53673457BF5}" type="slidenum">
              <a:rPr lang="en-US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4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01C16-2AB7-49E5-9CF4-BBC97AE812AA}" type="slidenum">
              <a:rPr lang="en-US"/>
              <a:pPr/>
              <a:t>1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F870C7-DB7B-4F98-AFB8-F7EFA34BFC83}" type="slidenum">
              <a:rPr lang="en-US"/>
              <a:pPr/>
              <a:t>3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A4D5B-55F7-40B3-9D45-6323BC463CF0}" type="slidenum">
              <a:rPr lang="en-US"/>
              <a:pPr/>
              <a:t>12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B0A75-5006-4763-B3E4-0F52823D6CB9}" type="slidenum">
              <a:rPr lang="en-US"/>
              <a:pPr/>
              <a:t>13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E7A9E-D186-4E15-9AEA-069399BCDD80}" type="slidenum">
              <a:rPr lang="en-US"/>
              <a:pPr/>
              <a:t>19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Rectangle 70"/>
          <p:cNvSpPr>
            <a:spLocks noChangeArrowheads="1"/>
          </p:cNvSpPr>
          <p:nvPr/>
        </p:nvSpPr>
        <p:spPr bwMode="gray">
          <a:xfrm>
            <a:off x="0" y="0"/>
            <a:ext cx="2109788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253" name="Group 181"/>
          <p:cNvGrpSpPr>
            <a:grpSpLocks/>
          </p:cNvGrpSpPr>
          <p:nvPr/>
        </p:nvGrpSpPr>
        <p:grpSpPr bwMode="auto">
          <a:xfrm rot="10800000">
            <a:off x="-6350" y="0"/>
            <a:ext cx="461963" cy="6858000"/>
            <a:chOff x="768" y="1700"/>
            <a:chExt cx="405" cy="2620"/>
          </a:xfrm>
        </p:grpSpPr>
        <p:sp>
          <p:nvSpPr>
            <p:cNvPr id="3254" name="Rectangle 182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55" name="Rectangle 183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67" name="Group 195"/>
          <p:cNvGrpSpPr>
            <a:grpSpLocks/>
          </p:cNvGrpSpPr>
          <p:nvPr/>
        </p:nvGrpSpPr>
        <p:grpSpPr bwMode="auto">
          <a:xfrm>
            <a:off x="1371600" y="0"/>
            <a:ext cx="547688" cy="6858000"/>
            <a:chOff x="768" y="1700"/>
            <a:chExt cx="405" cy="2620"/>
          </a:xfrm>
        </p:grpSpPr>
        <p:sp>
          <p:nvSpPr>
            <p:cNvPr id="3268" name="Rectangle 196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69" name="Rectangle 197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237" name="Rectangle 165"/>
          <p:cNvSpPr>
            <a:spLocks noChangeArrowheads="1"/>
          </p:cNvSpPr>
          <p:nvPr/>
        </p:nvSpPr>
        <p:spPr bwMode="gray">
          <a:xfrm>
            <a:off x="6964363" y="6350"/>
            <a:ext cx="2179637" cy="984250"/>
          </a:xfrm>
          <a:prstGeom prst="rect">
            <a:avLst/>
          </a:prstGeom>
          <a:solidFill>
            <a:schemeClr val="accent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91200" y="4114800"/>
            <a:ext cx="2971800" cy="762000"/>
          </a:xfrm>
        </p:spPr>
        <p:txBody>
          <a:bodyPr/>
          <a:lstStyle>
            <a:lvl1pPr marL="0" indent="0" algn="dist">
              <a:buFontTx/>
              <a:buNone/>
              <a:defRPr sz="1400" i="1">
                <a:latin typeface="Times New Roman" pitchFamily="18" charset="0"/>
              </a:defRPr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103563" y="6445250"/>
            <a:ext cx="1144587" cy="2762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445250"/>
            <a:ext cx="1206500" cy="2762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096000" y="6445250"/>
            <a:ext cx="1100138" cy="276225"/>
          </a:xfrm>
        </p:spPr>
        <p:txBody>
          <a:bodyPr/>
          <a:lstStyle>
            <a:lvl1pPr>
              <a:defRPr/>
            </a:lvl1pPr>
          </a:lstStyle>
          <a:p>
            <a:fld id="{53C304A8-4020-4B87-87DB-9E2F7400CC64}" type="slidenum">
              <a:rPr lang="en-US"/>
              <a:pPr/>
              <a:t>‹№›</a:t>
            </a:fld>
            <a:endParaRPr lang="en-US"/>
          </a:p>
        </p:txBody>
      </p:sp>
      <p:sp>
        <p:nvSpPr>
          <p:cNvPr id="3138" name="Rectangle 66"/>
          <p:cNvSpPr>
            <a:spLocks noChangeArrowheads="1"/>
          </p:cNvSpPr>
          <p:nvPr/>
        </p:nvSpPr>
        <p:spPr bwMode="gray">
          <a:xfrm>
            <a:off x="2476500" y="1289050"/>
            <a:ext cx="6667500" cy="170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36" name="Rectangle 164"/>
          <p:cNvSpPr>
            <a:spLocks noChangeArrowheads="1"/>
          </p:cNvSpPr>
          <p:nvPr/>
        </p:nvSpPr>
        <p:spPr bwMode="gray">
          <a:xfrm rot="-5400000">
            <a:off x="4041775" y="-1854200"/>
            <a:ext cx="990600" cy="4699000"/>
          </a:xfrm>
          <a:prstGeom prst="rect">
            <a:avLst/>
          </a:prstGeom>
          <a:solidFill>
            <a:schemeClr val="tx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722563"/>
            <a:ext cx="7772400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3271" name="Group 199"/>
          <p:cNvGrpSpPr>
            <a:grpSpLocks/>
          </p:cNvGrpSpPr>
          <p:nvPr/>
        </p:nvGrpSpPr>
        <p:grpSpPr bwMode="auto">
          <a:xfrm>
            <a:off x="2859088" y="0"/>
            <a:ext cx="547687" cy="990600"/>
            <a:chOff x="768" y="1700"/>
            <a:chExt cx="405" cy="2620"/>
          </a:xfrm>
        </p:grpSpPr>
        <p:sp>
          <p:nvSpPr>
            <p:cNvPr id="3272" name="Rectangle 200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3" name="Rectangle 201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75" name="Group 203"/>
          <p:cNvGrpSpPr>
            <a:grpSpLocks/>
          </p:cNvGrpSpPr>
          <p:nvPr/>
        </p:nvGrpSpPr>
        <p:grpSpPr bwMode="auto">
          <a:xfrm>
            <a:off x="4405313" y="0"/>
            <a:ext cx="547687" cy="990600"/>
            <a:chOff x="768" y="1700"/>
            <a:chExt cx="405" cy="2620"/>
          </a:xfrm>
        </p:grpSpPr>
        <p:sp>
          <p:nvSpPr>
            <p:cNvPr id="3276" name="Rectangle 204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7" name="Rectangle 205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79" name="Group 207"/>
          <p:cNvGrpSpPr>
            <a:grpSpLocks/>
          </p:cNvGrpSpPr>
          <p:nvPr/>
        </p:nvGrpSpPr>
        <p:grpSpPr bwMode="auto">
          <a:xfrm>
            <a:off x="6005513" y="0"/>
            <a:ext cx="547687" cy="990600"/>
            <a:chOff x="768" y="1700"/>
            <a:chExt cx="405" cy="2620"/>
          </a:xfrm>
        </p:grpSpPr>
        <p:sp>
          <p:nvSpPr>
            <p:cNvPr id="3280" name="Rectangle 208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1" name="Rectangle 209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7" name="Group 215"/>
          <p:cNvGrpSpPr>
            <a:grpSpLocks/>
          </p:cNvGrpSpPr>
          <p:nvPr/>
        </p:nvGrpSpPr>
        <p:grpSpPr bwMode="auto">
          <a:xfrm>
            <a:off x="7529513" y="0"/>
            <a:ext cx="547687" cy="990600"/>
            <a:chOff x="768" y="1700"/>
            <a:chExt cx="405" cy="2620"/>
          </a:xfrm>
        </p:grpSpPr>
        <p:sp>
          <p:nvSpPr>
            <p:cNvPr id="3288" name="Rectangle 216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9" name="Rectangle 217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01" name="Group 229"/>
          <p:cNvGrpSpPr>
            <a:grpSpLocks/>
          </p:cNvGrpSpPr>
          <p:nvPr/>
        </p:nvGrpSpPr>
        <p:grpSpPr bwMode="auto">
          <a:xfrm rot="5400000">
            <a:off x="775494" y="1302543"/>
            <a:ext cx="547688" cy="2120901"/>
            <a:chOff x="768" y="1700"/>
            <a:chExt cx="405" cy="2620"/>
          </a:xfrm>
        </p:grpSpPr>
        <p:sp>
          <p:nvSpPr>
            <p:cNvPr id="3302" name="Rectangle 230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03" name="Rectangle 231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05" name="Group 233"/>
          <p:cNvGrpSpPr>
            <a:grpSpLocks/>
          </p:cNvGrpSpPr>
          <p:nvPr/>
        </p:nvGrpSpPr>
        <p:grpSpPr bwMode="auto">
          <a:xfrm rot="5400000">
            <a:off x="775494" y="2770981"/>
            <a:ext cx="547687" cy="2120901"/>
            <a:chOff x="768" y="1700"/>
            <a:chExt cx="405" cy="2620"/>
          </a:xfrm>
        </p:grpSpPr>
        <p:sp>
          <p:nvSpPr>
            <p:cNvPr id="3306" name="Rectangle 234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07" name="Rectangle 235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09" name="Group 237"/>
          <p:cNvGrpSpPr>
            <a:grpSpLocks/>
          </p:cNvGrpSpPr>
          <p:nvPr/>
        </p:nvGrpSpPr>
        <p:grpSpPr bwMode="auto">
          <a:xfrm rot="5400000">
            <a:off x="775494" y="4218781"/>
            <a:ext cx="547687" cy="2120901"/>
            <a:chOff x="768" y="1700"/>
            <a:chExt cx="405" cy="2620"/>
          </a:xfrm>
        </p:grpSpPr>
        <p:sp>
          <p:nvSpPr>
            <p:cNvPr id="3310" name="Rectangle 238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1" name="Rectangle 239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28" name="Group 256"/>
          <p:cNvGrpSpPr>
            <a:grpSpLocks/>
          </p:cNvGrpSpPr>
          <p:nvPr/>
        </p:nvGrpSpPr>
        <p:grpSpPr bwMode="auto">
          <a:xfrm>
            <a:off x="-11113" y="6462713"/>
            <a:ext cx="2120901" cy="395287"/>
            <a:chOff x="-7" y="4071"/>
            <a:chExt cx="1336" cy="249"/>
          </a:xfrm>
        </p:grpSpPr>
        <p:sp>
          <p:nvSpPr>
            <p:cNvPr id="3314" name="Rectangle 242"/>
            <p:cNvSpPr>
              <a:spLocks noChangeArrowheads="1"/>
            </p:cNvSpPr>
            <p:nvPr userDrawn="1"/>
          </p:nvSpPr>
          <p:spPr bwMode="gray">
            <a:xfrm rot="5400000">
              <a:off x="620" y="3444"/>
              <a:ext cx="81" cy="1336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5" name="Rectangle 243"/>
            <p:cNvSpPr>
              <a:spLocks noChangeArrowheads="1"/>
            </p:cNvSpPr>
            <p:nvPr userDrawn="1"/>
          </p:nvSpPr>
          <p:spPr bwMode="gray">
            <a:xfrm rot="5400000">
              <a:off x="598" y="3589"/>
              <a:ext cx="126" cy="1336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26" name="Group 254"/>
          <p:cNvGrpSpPr>
            <a:grpSpLocks/>
          </p:cNvGrpSpPr>
          <p:nvPr/>
        </p:nvGrpSpPr>
        <p:grpSpPr bwMode="auto">
          <a:xfrm>
            <a:off x="-11113" y="623888"/>
            <a:ext cx="9155113" cy="547687"/>
            <a:chOff x="-7" y="403"/>
            <a:chExt cx="5767" cy="345"/>
          </a:xfrm>
        </p:grpSpPr>
        <p:grpSp>
          <p:nvGrpSpPr>
            <p:cNvPr id="3291" name="Group 219"/>
            <p:cNvGrpSpPr>
              <a:grpSpLocks/>
            </p:cNvGrpSpPr>
            <p:nvPr userDrawn="1"/>
          </p:nvGrpSpPr>
          <p:grpSpPr bwMode="auto">
            <a:xfrm rot="5400000">
              <a:off x="488" y="-92"/>
              <a:ext cx="345" cy="1336"/>
              <a:chOff x="768" y="1700"/>
              <a:chExt cx="405" cy="2620"/>
            </a:xfrm>
          </p:grpSpPr>
          <p:sp>
            <p:nvSpPr>
              <p:cNvPr id="3292" name="Rectangle 220"/>
              <p:cNvSpPr>
                <a:spLocks noChangeArrowheads="1"/>
              </p:cNvSpPr>
              <p:nvPr userDrawn="1"/>
            </p:nvSpPr>
            <p:spPr bwMode="gray">
              <a:xfrm>
                <a:off x="768" y="1700"/>
                <a:ext cx="95" cy="2620"/>
              </a:xfrm>
              <a:prstGeom prst="rect">
                <a:avLst/>
              </a:prstGeom>
              <a:solidFill>
                <a:schemeClr val="tx2">
                  <a:alpha val="3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93" name="Rectangle 221"/>
              <p:cNvSpPr>
                <a:spLocks noChangeArrowheads="1"/>
              </p:cNvSpPr>
              <p:nvPr userDrawn="1"/>
            </p:nvSpPr>
            <p:spPr bwMode="gray">
              <a:xfrm>
                <a:off x="912" y="1700"/>
                <a:ext cx="261" cy="2620"/>
              </a:xfrm>
              <a:prstGeom prst="rect">
                <a:avLst/>
              </a:prstGeom>
              <a:solidFill>
                <a:schemeClr val="tx2">
                  <a:alpha val="3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317" name="Group 245"/>
            <p:cNvGrpSpPr>
              <a:grpSpLocks/>
            </p:cNvGrpSpPr>
            <p:nvPr userDrawn="1"/>
          </p:nvGrpSpPr>
          <p:grpSpPr bwMode="auto">
            <a:xfrm rot="5400000">
              <a:off x="3397" y="-1615"/>
              <a:ext cx="345" cy="4381"/>
              <a:chOff x="768" y="1700"/>
              <a:chExt cx="405" cy="2620"/>
            </a:xfrm>
          </p:grpSpPr>
          <p:sp>
            <p:nvSpPr>
              <p:cNvPr id="3318" name="Rectangle 246"/>
              <p:cNvSpPr>
                <a:spLocks noChangeArrowheads="1"/>
              </p:cNvSpPr>
              <p:nvPr userDrawn="1"/>
            </p:nvSpPr>
            <p:spPr bwMode="gray">
              <a:xfrm>
                <a:off x="768" y="1700"/>
                <a:ext cx="95" cy="2620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19" name="Rectangle 247"/>
              <p:cNvSpPr>
                <a:spLocks noChangeArrowheads="1"/>
              </p:cNvSpPr>
              <p:nvPr userDrawn="1"/>
            </p:nvSpPr>
            <p:spPr bwMode="gray">
              <a:xfrm>
                <a:off x="912" y="1700"/>
                <a:ext cx="261" cy="2620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3235" name="Rectangle 163"/>
          <p:cNvSpPr>
            <a:spLocks noChangeArrowheads="1"/>
          </p:cNvSpPr>
          <p:nvPr/>
        </p:nvSpPr>
        <p:spPr bwMode="gray">
          <a:xfrm>
            <a:off x="685800" y="990600"/>
            <a:ext cx="84582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1" name="Rectangle 29"/>
          <p:cNvSpPr>
            <a:spLocks noChangeArrowheads="1"/>
          </p:cNvSpPr>
          <p:nvPr/>
        </p:nvSpPr>
        <p:spPr bwMode="gray">
          <a:xfrm>
            <a:off x="762000" y="1066800"/>
            <a:ext cx="8382000" cy="1509713"/>
          </a:xfrm>
          <a:prstGeom prst="rect">
            <a:avLst/>
          </a:prstGeom>
          <a:blipFill dpi="0" rotWithShape="0">
            <a:blip r:embed="rId2"/>
            <a:srcRect/>
            <a:stretch>
              <a:fillRect b="-15205"/>
            </a:stretch>
          </a:blip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gray">
          <a:xfrm>
            <a:off x="7459663" y="6248400"/>
            <a:ext cx="13033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200">
                <a:latin typeface="Arial Black" pitchFamily="34" charset="0"/>
              </a:rPr>
              <a:t>L/O/G/O</a:t>
            </a:r>
          </a:p>
        </p:txBody>
      </p:sp>
      <p:pic>
        <p:nvPicPr>
          <p:cNvPr id="3104" name="Picture 32" descr="2"/>
          <p:cNvPicPr>
            <a:picLocks noChangeAspect="1" noChangeArrowheads="1"/>
          </p:cNvPicPr>
          <p:nvPr/>
        </p:nvPicPr>
        <p:blipFill>
          <a:blip r:embed="rId3"/>
          <a:srcRect l="2814" b="12524"/>
          <a:stretch>
            <a:fillRect/>
          </a:stretch>
        </p:blipFill>
        <p:spPr bwMode="gray">
          <a:xfrm>
            <a:off x="0" y="3302000"/>
            <a:ext cx="4038600" cy="355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7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277679-748C-484E-98AB-4B546D124EB1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34188" y="457200"/>
            <a:ext cx="1852612" cy="56689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6350" y="457200"/>
            <a:ext cx="5405438" cy="56689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1542E-840D-4E4F-9529-16ACEA2CA9F6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350" y="457200"/>
            <a:ext cx="6496050" cy="76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76350" y="1600200"/>
            <a:ext cx="7410450" cy="4525963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954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3853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3A7BE58-FEA4-47C4-B49C-467C54AFADE6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350" y="457200"/>
            <a:ext cx="6496050" cy="76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76350" y="1600200"/>
            <a:ext cx="3629025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57775" y="1600200"/>
            <a:ext cx="3629025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2954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3853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75B6811-3228-4A70-80B0-429AEE445C38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350" y="457200"/>
            <a:ext cx="6496050" cy="76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276350" y="1600200"/>
            <a:ext cx="7410450" cy="4525963"/>
          </a:xfrm>
        </p:spPr>
        <p:txBody>
          <a:bodyPr/>
          <a:lstStyle/>
          <a:p>
            <a:r>
              <a:rPr lang="ru-RU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954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3853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EEA243C-5EFE-4467-A0E1-34C37B3FC739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350" y="457200"/>
            <a:ext cx="6496050" cy="762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276350" y="1600200"/>
            <a:ext cx="7410450" cy="4525963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954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3853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510CE9-8433-4E81-A142-CF86B9D4D445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7F6FB-58C7-4CCA-9DC6-5F43DAAAEC7B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416B90-0BC0-485F-959D-5196A70494CF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76350" y="1600200"/>
            <a:ext cx="36290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57775" y="1600200"/>
            <a:ext cx="36290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994C6-71B3-4FA6-B495-6C41E5C989C0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65CB0-FC25-49FB-BDCC-351DB75D206D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E9E7A-504F-413C-A324-7F77010B8CE3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CEB0E-42B6-4252-A39C-BFC1C33E1BED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89247-75A8-4A16-8E5E-016D8D317A6E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F3B48-5E37-420E-A0B6-EFC21EF5367B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Rectangle 39"/>
          <p:cNvSpPr>
            <a:spLocks noChangeArrowheads="1"/>
          </p:cNvSpPr>
          <p:nvPr/>
        </p:nvSpPr>
        <p:spPr bwMode="gray">
          <a:xfrm>
            <a:off x="0" y="1447800"/>
            <a:ext cx="1116013" cy="5410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gray">
          <a:xfrm>
            <a:off x="0" y="0"/>
            <a:ext cx="1116013" cy="2603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295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38538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0D26FF-887C-4098-A00A-552E13797865}" type="slidenum">
              <a:rPr lang="en-US"/>
              <a:pPr/>
              <a:t>‹№›</a:t>
            </a:fld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276350" y="1600200"/>
            <a:ext cx="74104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grpSp>
        <p:nvGrpSpPr>
          <p:cNvPr id="1095" name="Group 71"/>
          <p:cNvGrpSpPr>
            <a:grpSpLocks/>
          </p:cNvGrpSpPr>
          <p:nvPr/>
        </p:nvGrpSpPr>
        <p:grpSpPr bwMode="auto">
          <a:xfrm rot="37800000">
            <a:off x="283368" y="1393032"/>
            <a:ext cx="550863" cy="1117600"/>
            <a:chOff x="1060" y="0"/>
            <a:chExt cx="394" cy="4320"/>
          </a:xfrm>
        </p:grpSpPr>
        <p:sp>
          <p:nvSpPr>
            <p:cNvPr id="1096" name="Rectangle 72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7" name="Rectangle 73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98" name="Rectangle 74"/>
          <p:cNvSpPr>
            <a:spLocks noChangeArrowheads="1"/>
          </p:cNvSpPr>
          <p:nvPr/>
        </p:nvSpPr>
        <p:spPr bwMode="gray">
          <a:xfrm rot="-5400000">
            <a:off x="3908425" y="-2727325"/>
            <a:ext cx="261938" cy="5716588"/>
          </a:xfrm>
          <a:prstGeom prst="rect">
            <a:avLst/>
          </a:prstGeom>
          <a:solidFill>
            <a:schemeClr val="tx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04" name="Group 80"/>
          <p:cNvGrpSpPr>
            <a:grpSpLocks/>
          </p:cNvGrpSpPr>
          <p:nvPr/>
        </p:nvGrpSpPr>
        <p:grpSpPr bwMode="auto">
          <a:xfrm>
            <a:off x="152400" y="1447800"/>
            <a:ext cx="457200" cy="5410200"/>
            <a:chOff x="768" y="1700"/>
            <a:chExt cx="405" cy="2620"/>
          </a:xfrm>
        </p:grpSpPr>
        <p:sp>
          <p:nvSpPr>
            <p:cNvPr id="1105" name="Rectangle 81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06" name="Rectangle 82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84" name="Rectangle 60"/>
          <p:cNvSpPr>
            <a:spLocks noChangeArrowheads="1"/>
          </p:cNvSpPr>
          <p:nvPr/>
        </p:nvSpPr>
        <p:spPr bwMode="gray">
          <a:xfrm>
            <a:off x="1181100" y="333375"/>
            <a:ext cx="7962900" cy="1038225"/>
          </a:xfrm>
          <a:prstGeom prst="rect">
            <a:avLst/>
          </a:prstGeom>
          <a:gradFill rotWithShape="1">
            <a:gsLst>
              <a:gs pos="0">
                <a:srgbClr val="C0C0C0">
                  <a:alpha val="50000"/>
                </a:srgbClr>
              </a:gs>
              <a:gs pos="100000">
                <a:srgbClr val="C0C0C0">
                  <a:gamma/>
                  <a:tint val="41176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gray">
          <a:xfrm>
            <a:off x="0" y="333375"/>
            <a:ext cx="1109663" cy="1038225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07" name="Group 83"/>
          <p:cNvGrpSpPr>
            <a:grpSpLocks/>
          </p:cNvGrpSpPr>
          <p:nvPr/>
        </p:nvGrpSpPr>
        <p:grpSpPr bwMode="auto">
          <a:xfrm rot="27000000">
            <a:off x="283368" y="2840832"/>
            <a:ext cx="550863" cy="1117600"/>
            <a:chOff x="1060" y="0"/>
            <a:chExt cx="394" cy="4320"/>
          </a:xfrm>
        </p:grpSpPr>
        <p:sp>
          <p:nvSpPr>
            <p:cNvPr id="1108" name="Rectangle 84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09" name="Rectangle 85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99" name="Rectangle 75"/>
          <p:cNvSpPr>
            <a:spLocks noChangeArrowheads="1"/>
          </p:cNvSpPr>
          <p:nvPr/>
        </p:nvSpPr>
        <p:spPr bwMode="gray">
          <a:xfrm>
            <a:off x="6964363" y="6350"/>
            <a:ext cx="2179637" cy="254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13" name="Group 89"/>
          <p:cNvGrpSpPr>
            <a:grpSpLocks/>
          </p:cNvGrpSpPr>
          <p:nvPr/>
        </p:nvGrpSpPr>
        <p:grpSpPr bwMode="auto">
          <a:xfrm>
            <a:off x="1905000" y="0"/>
            <a:ext cx="642938" cy="285750"/>
            <a:chOff x="768" y="1700"/>
            <a:chExt cx="405" cy="2620"/>
          </a:xfrm>
        </p:grpSpPr>
        <p:sp>
          <p:nvSpPr>
            <p:cNvPr id="1114" name="Rectangle 90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5" name="Rectangle 91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16" name="Group 92"/>
          <p:cNvGrpSpPr>
            <a:grpSpLocks/>
          </p:cNvGrpSpPr>
          <p:nvPr/>
        </p:nvGrpSpPr>
        <p:grpSpPr bwMode="auto">
          <a:xfrm>
            <a:off x="3810000" y="0"/>
            <a:ext cx="642938" cy="285750"/>
            <a:chOff x="768" y="1700"/>
            <a:chExt cx="405" cy="2620"/>
          </a:xfrm>
        </p:grpSpPr>
        <p:sp>
          <p:nvSpPr>
            <p:cNvPr id="1117" name="Rectangle 93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8" name="Rectangle 94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19" name="Group 95"/>
          <p:cNvGrpSpPr>
            <a:grpSpLocks/>
          </p:cNvGrpSpPr>
          <p:nvPr/>
        </p:nvGrpSpPr>
        <p:grpSpPr bwMode="auto">
          <a:xfrm>
            <a:off x="5791200" y="0"/>
            <a:ext cx="642938" cy="285750"/>
            <a:chOff x="768" y="1700"/>
            <a:chExt cx="405" cy="2620"/>
          </a:xfrm>
        </p:grpSpPr>
        <p:sp>
          <p:nvSpPr>
            <p:cNvPr id="1120" name="Rectangle 96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1" name="Rectangle 97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22" name="Group 98"/>
          <p:cNvGrpSpPr>
            <a:grpSpLocks/>
          </p:cNvGrpSpPr>
          <p:nvPr/>
        </p:nvGrpSpPr>
        <p:grpSpPr bwMode="auto">
          <a:xfrm>
            <a:off x="7772400" y="0"/>
            <a:ext cx="642938" cy="304800"/>
            <a:chOff x="768" y="1700"/>
            <a:chExt cx="405" cy="2620"/>
          </a:xfrm>
        </p:grpSpPr>
        <p:sp>
          <p:nvSpPr>
            <p:cNvPr id="1123" name="Rectangle 99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4" name="Rectangle 100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086" name="Picture 62" descr="2"/>
          <p:cNvPicPr>
            <a:picLocks noChangeAspect="1" noChangeArrowheads="1"/>
          </p:cNvPicPr>
          <p:nvPr/>
        </p:nvPicPr>
        <p:blipFill>
          <a:blip r:embed="rId18" cstate="print"/>
          <a:srcRect b="592"/>
          <a:stretch>
            <a:fillRect/>
          </a:stretch>
        </p:blipFill>
        <p:spPr bwMode="gray">
          <a:xfrm>
            <a:off x="7361238" y="55563"/>
            <a:ext cx="1676400" cy="1643062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76350" y="457200"/>
            <a:ext cx="6496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1125" name="Group 101"/>
          <p:cNvGrpSpPr>
            <a:grpSpLocks/>
          </p:cNvGrpSpPr>
          <p:nvPr/>
        </p:nvGrpSpPr>
        <p:grpSpPr bwMode="auto">
          <a:xfrm>
            <a:off x="152400" y="0"/>
            <a:ext cx="457200" cy="261938"/>
            <a:chOff x="768" y="1700"/>
            <a:chExt cx="405" cy="2620"/>
          </a:xfrm>
        </p:grpSpPr>
        <p:sp>
          <p:nvSpPr>
            <p:cNvPr id="1126" name="Rectangle 102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" name="Rectangle 103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28" name="Group 104"/>
          <p:cNvGrpSpPr>
            <a:grpSpLocks/>
          </p:cNvGrpSpPr>
          <p:nvPr/>
        </p:nvGrpSpPr>
        <p:grpSpPr bwMode="auto">
          <a:xfrm rot="37800000">
            <a:off x="283369" y="4331494"/>
            <a:ext cx="550862" cy="1117600"/>
            <a:chOff x="1060" y="0"/>
            <a:chExt cx="394" cy="4320"/>
          </a:xfrm>
        </p:grpSpPr>
        <p:sp>
          <p:nvSpPr>
            <p:cNvPr id="1129" name="Rectangle 105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0" name="Rectangle 106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31" name="Group 107"/>
          <p:cNvGrpSpPr>
            <a:grpSpLocks/>
          </p:cNvGrpSpPr>
          <p:nvPr/>
        </p:nvGrpSpPr>
        <p:grpSpPr bwMode="auto">
          <a:xfrm rot="27000000">
            <a:off x="283369" y="5779294"/>
            <a:ext cx="550862" cy="1117600"/>
            <a:chOff x="1060" y="0"/>
            <a:chExt cx="394" cy="4320"/>
          </a:xfrm>
        </p:grpSpPr>
        <p:sp>
          <p:nvSpPr>
            <p:cNvPr id="1132" name="Rectangle 108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3" name="Rectangle 109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" grpId="0" animBg="1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microsoft.com/office/2007/relationships/hdphoto" Target="../media/hdphoto7.wdp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18" Type="http://schemas.openxmlformats.org/officeDocument/2006/relationships/image" Target="../media/image58.png"/><Relationship Id="rId3" Type="http://schemas.openxmlformats.org/officeDocument/2006/relationships/image" Target="../media/image43.emf"/><Relationship Id="rId21" Type="http://schemas.openxmlformats.org/officeDocument/2006/relationships/image" Target="../media/image6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Relationship Id="rId22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gif"/><Relationship Id="rId3" Type="http://schemas.openxmlformats.org/officeDocument/2006/relationships/image" Target="../media/image73.jpeg"/><Relationship Id="rId7" Type="http://schemas.openxmlformats.org/officeDocument/2006/relationships/image" Target="../media/image77.gif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5" Type="http://schemas.microsoft.com/office/2007/relationships/hdphoto" Target="../media/hdphoto13.wdp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probapera.org/publication/13/17952/zahadky-pro-pozhyvne.html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4.jpeg"/><Relationship Id="rId7" Type="http://schemas.microsoft.com/office/2007/relationships/hdphoto" Target="../media/hdphoto6.wdp"/><Relationship Id="rId12" Type="http://schemas.microsoft.com/office/2007/relationships/diagramDrawing" Target="../diagrams/drawing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6.jp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5.jpg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3275856" y="71009"/>
            <a:ext cx="2659380" cy="927352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Основи здоров’я</a:t>
            </a:r>
          </a:p>
        </p:txBody>
      </p:sp>
      <p:pic>
        <p:nvPicPr>
          <p:cNvPr id="1026" name="Picture 2" descr="http://cdn.karapuz.net.ua/images/3603/3603-pitanie-shkoln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806054"/>
            <a:ext cx="4536504" cy="30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339752" y="2545413"/>
            <a:ext cx="6552728" cy="118750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4000" b="1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Раціон харчування </a:t>
            </a:r>
          </a:p>
          <a:p>
            <a:pPr algn="l"/>
            <a:r>
              <a:rPr lang="uk-UA" sz="4000" b="1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                школяра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236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47784" y="468929"/>
            <a:ext cx="3070476" cy="8493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uk-UA" dirty="0">
                <a:solidFill>
                  <a:schemeClr val="accent5">
                    <a:lumMod val="25000"/>
                  </a:schemeClr>
                </a:solidFill>
              </a:rPr>
              <a:t>Вуглеводи  </a:t>
            </a:r>
            <a:endParaRPr lang="ru-RU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3498205"/>
            <a:ext cx="33027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Функції: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err="1">
                <a:solidFill>
                  <a:schemeClr val="accent6">
                    <a:lumMod val="50000"/>
                  </a:schemeClr>
                </a:solidFill>
              </a:rPr>
              <a:t>Запасаюча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 (глікоген)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Будівельна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Енергетична </a:t>
            </a:r>
          </a:p>
        </p:txBody>
      </p:sp>
      <p:pic>
        <p:nvPicPr>
          <p:cNvPr id="4" name="Picture 11" descr="хлеб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84" y="1562369"/>
            <a:ext cx="2329557" cy="186658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8" descr="pre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70" y="1572023"/>
            <a:ext cx="2471737" cy="185693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0" descr="Виног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62369"/>
            <a:ext cx="2396452" cy="1866589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7708" r="4756" b="11791"/>
          <a:stretch/>
        </p:blipFill>
        <p:spPr>
          <a:xfrm>
            <a:off x="1584733" y="5157235"/>
            <a:ext cx="2796577" cy="16561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b="9448"/>
          <a:stretch>
            <a:fillRect/>
          </a:stretch>
        </p:blipFill>
        <p:spPr bwMode="auto">
          <a:xfrm>
            <a:off x="4932040" y="4219144"/>
            <a:ext cx="4050622" cy="247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89577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84482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/>
              <a:t>Візьміть лопати – й на городи,</a:t>
            </a:r>
          </a:p>
          <a:p>
            <a:r>
              <a:rPr lang="ru-RU" sz="2000"/>
              <a:t>Смачні копати </a:t>
            </a:r>
            <a:r>
              <a:rPr lang="ru-RU" sz="2000" b="1"/>
              <a:t>ВУГЛЕВОДИ</a:t>
            </a:r>
            <a:r>
              <a:rPr lang="ru-RU" sz="2000"/>
              <a:t>.</a:t>
            </a:r>
          </a:p>
          <a:p>
            <a:r>
              <a:rPr lang="ru-RU" sz="2000"/>
              <a:t>В мішку, як пані, їду з поля,</a:t>
            </a:r>
          </a:p>
          <a:p>
            <a:r>
              <a:rPr lang="ru-RU" sz="2000"/>
              <a:t>Завжди в пошані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63594" y="2844224"/>
            <a:ext cx="1931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/>
              <a:t>(БАРАБОЛЯ ).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28728" y="476672"/>
            <a:ext cx="2639216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uk-UA" sz="3600">
                <a:solidFill>
                  <a:srgbClr val="002060"/>
                </a:solidFill>
              </a:rPr>
              <a:t>Загадка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17" y="3789039"/>
            <a:ext cx="4166855" cy="2780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27"/>
          <a:stretch/>
        </p:blipFill>
        <p:spPr>
          <a:xfrm>
            <a:off x="1230353" y="3789039"/>
            <a:ext cx="4133735" cy="262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78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28" y="476672"/>
            <a:ext cx="8143932" cy="762000"/>
          </a:xfrm>
        </p:spPr>
        <p:txBody>
          <a:bodyPr/>
          <a:lstStyle/>
          <a:p>
            <a:r>
              <a:rPr lang="uk-UA" sz="3200" dirty="0">
                <a:solidFill>
                  <a:srgbClr val="FF0000"/>
                </a:solidFill>
              </a:rPr>
              <a:t>Продукти багаті вітамінами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5143504" y="3286124"/>
            <a:ext cx="3714776" cy="3309938"/>
            <a:chOff x="528" y="1392"/>
            <a:chExt cx="1158" cy="2085"/>
          </a:xfrm>
        </p:grpSpPr>
        <p:sp>
          <p:nvSpPr>
            <p:cNvPr id="12293" name="AutoShape 5"/>
            <p:cNvSpPr>
              <a:spLocks noChangeArrowheads="1"/>
            </p:cNvSpPr>
            <p:nvPr/>
          </p:nvSpPr>
          <p:spPr bwMode="gray">
            <a:xfrm>
              <a:off x="528" y="1392"/>
              <a:ext cx="1158" cy="208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4" name="AutoShape 6"/>
            <p:cNvSpPr>
              <a:spLocks noChangeArrowheads="1"/>
            </p:cNvSpPr>
            <p:nvPr/>
          </p:nvSpPr>
          <p:spPr bwMode="gray">
            <a:xfrm>
              <a:off x="576" y="1416"/>
              <a:ext cx="1063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1142976" y="3286124"/>
            <a:ext cx="3714776" cy="3309938"/>
            <a:chOff x="2287" y="1392"/>
            <a:chExt cx="1158" cy="2085"/>
          </a:xfrm>
        </p:grpSpPr>
        <p:sp>
          <p:nvSpPr>
            <p:cNvPr id="12296" name="AutoShape 8"/>
            <p:cNvSpPr>
              <a:spLocks noChangeArrowheads="1"/>
            </p:cNvSpPr>
            <p:nvPr/>
          </p:nvSpPr>
          <p:spPr bwMode="gray">
            <a:xfrm>
              <a:off x="2287" y="1392"/>
              <a:ext cx="1158" cy="208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85882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7" name="AutoShape 9"/>
            <p:cNvSpPr>
              <a:spLocks noChangeArrowheads="1"/>
            </p:cNvSpPr>
            <p:nvPr/>
          </p:nvSpPr>
          <p:spPr bwMode="gray">
            <a:xfrm>
              <a:off x="2333" y="1416"/>
              <a:ext cx="1063" cy="28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2304" name="Group 16"/>
          <p:cNvGrpSpPr>
            <a:grpSpLocks/>
          </p:cNvGrpSpPr>
          <p:nvPr/>
        </p:nvGrpSpPr>
        <p:grpSpPr bwMode="auto">
          <a:xfrm>
            <a:off x="3429000" y="4191000"/>
            <a:ext cx="504825" cy="496888"/>
            <a:chOff x="1872" y="2352"/>
            <a:chExt cx="240" cy="240"/>
          </a:xfrm>
        </p:grpSpPr>
        <p:grpSp>
          <p:nvGrpSpPr>
            <p:cNvPr id="12305" name="Group 17"/>
            <p:cNvGrpSpPr>
              <a:grpSpLocks/>
            </p:cNvGrpSpPr>
            <p:nvPr/>
          </p:nvGrpSpPr>
          <p:grpSpPr bwMode="auto">
            <a:xfrm>
              <a:off x="1968" y="2352"/>
              <a:ext cx="144" cy="240"/>
              <a:chOff x="1968" y="2352"/>
              <a:chExt cx="144" cy="240"/>
            </a:xfrm>
          </p:grpSpPr>
          <p:sp>
            <p:nvSpPr>
              <p:cNvPr id="12306" name="Oval 18"/>
              <p:cNvSpPr>
                <a:spLocks noChangeArrowheads="1"/>
              </p:cNvSpPr>
              <p:nvPr/>
            </p:nvSpPr>
            <p:spPr bwMode="gray">
              <a:xfrm>
                <a:off x="1968" y="235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07" name="Oval 19"/>
              <p:cNvSpPr>
                <a:spLocks noChangeArrowheads="1"/>
              </p:cNvSpPr>
              <p:nvPr/>
            </p:nvSpPr>
            <p:spPr bwMode="gray">
              <a:xfrm>
                <a:off x="2016" y="24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08" name="Oval 20"/>
              <p:cNvSpPr>
                <a:spLocks noChangeArrowheads="1"/>
              </p:cNvSpPr>
              <p:nvPr/>
            </p:nvSpPr>
            <p:spPr bwMode="gray">
              <a:xfrm>
                <a:off x="2064" y="24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09" name="Oval 21"/>
              <p:cNvSpPr>
                <a:spLocks noChangeArrowheads="1"/>
              </p:cNvSpPr>
              <p:nvPr/>
            </p:nvSpPr>
            <p:spPr bwMode="gray">
              <a:xfrm>
                <a:off x="2016" y="24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10" name="Oval 22"/>
              <p:cNvSpPr>
                <a:spLocks noChangeArrowheads="1"/>
              </p:cNvSpPr>
              <p:nvPr/>
            </p:nvSpPr>
            <p:spPr bwMode="gray">
              <a:xfrm>
                <a:off x="1968" y="2544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311" name="Group 23"/>
            <p:cNvGrpSpPr>
              <a:grpSpLocks/>
            </p:cNvGrpSpPr>
            <p:nvPr/>
          </p:nvGrpSpPr>
          <p:grpSpPr bwMode="auto">
            <a:xfrm>
              <a:off x="1872" y="2352"/>
              <a:ext cx="144" cy="240"/>
              <a:chOff x="1968" y="2352"/>
              <a:chExt cx="144" cy="240"/>
            </a:xfrm>
          </p:grpSpPr>
          <p:sp>
            <p:nvSpPr>
              <p:cNvPr id="12312" name="Oval 24"/>
              <p:cNvSpPr>
                <a:spLocks noChangeArrowheads="1"/>
              </p:cNvSpPr>
              <p:nvPr/>
            </p:nvSpPr>
            <p:spPr bwMode="gray">
              <a:xfrm>
                <a:off x="1968" y="235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13" name="Oval 25"/>
              <p:cNvSpPr>
                <a:spLocks noChangeArrowheads="1"/>
              </p:cNvSpPr>
              <p:nvPr/>
            </p:nvSpPr>
            <p:spPr bwMode="gray">
              <a:xfrm>
                <a:off x="2016" y="24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14" name="Oval 26"/>
              <p:cNvSpPr>
                <a:spLocks noChangeArrowheads="1"/>
              </p:cNvSpPr>
              <p:nvPr/>
            </p:nvSpPr>
            <p:spPr bwMode="gray">
              <a:xfrm>
                <a:off x="2064" y="24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15" name="Oval 27"/>
              <p:cNvSpPr>
                <a:spLocks noChangeArrowheads="1"/>
              </p:cNvSpPr>
              <p:nvPr/>
            </p:nvSpPr>
            <p:spPr bwMode="gray">
              <a:xfrm>
                <a:off x="2016" y="24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16" name="Oval 28"/>
              <p:cNvSpPr>
                <a:spLocks noChangeArrowheads="1"/>
              </p:cNvSpPr>
              <p:nvPr/>
            </p:nvSpPr>
            <p:spPr bwMode="gray">
              <a:xfrm>
                <a:off x="1968" y="2544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12317" name="Group 29"/>
          <p:cNvGrpSpPr>
            <a:grpSpLocks/>
          </p:cNvGrpSpPr>
          <p:nvPr/>
        </p:nvGrpSpPr>
        <p:grpSpPr bwMode="auto">
          <a:xfrm>
            <a:off x="6172200" y="4191000"/>
            <a:ext cx="504825" cy="496888"/>
            <a:chOff x="1872" y="2352"/>
            <a:chExt cx="240" cy="240"/>
          </a:xfrm>
        </p:grpSpPr>
        <p:grpSp>
          <p:nvGrpSpPr>
            <p:cNvPr id="12318" name="Group 30"/>
            <p:cNvGrpSpPr>
              <a:grpSpLocks/>
            </p:cNvGrpSpPr>
            <p:nvPr/>
          </p:nvGrpSpPr>
          <p:grpSpPr bwMode="auto">
            <a:xfrm>
              <a:off x="1968" y="2352"/>
              <a:ext cx="144" cy="240"/>
              <a:chOff x="1968" y="2352"/>
              <a:chExt cx="144" cy="240"/>
            </a:xfrm>
          </p:grpSpPr>
          <p:sp>
            <p:nvSpPr>
              <p:cNvPr id="12319" name="Oval 31"/>
              <p:cNvSpPr>
                <a:spLocks noChangeArrowheads="1"/>
              </p:cNvSpPr>
              <p:nvPr/>
            </p:nvSpPr>
            <p:spPr bwMode="gray">
              <a:xfrm>
                <a:off x="1968" y="235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20" name="Oval 32"/>
              <p:cNvSpPr>
                <a:spLocks noChangeArrowheads="1"/>
              </p:cNvSpPr>
              <p:nvPr/>
            </p:nvSpPr>
            <p:spPr bwMode="gray">
              <a:xfrm>
                <a:off x="2016" y="24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21" name="Oval 33"/>
              <p:cNvSpPr>
                <a:spLocks noChangeArrowheads="1"/>
              </p:cNvSpPr>
              <p:nvPr/>
            </p:nvSpPr>
            <p:spPr bwMode="gray">
              <a:xfrm>
                <a:off x="2064" y="24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22" name="Oval 34"/>
              <p:cNvSpPr>
                <a:spLocks noChangeArrowheads="1"/>
              </p:cNvSpPr>
              <p:nvPr/>
            </p:nvSpPr>
            <p:spPr bwMode="gray">
              <a:xfrm>
                <a:off x="2016" y="24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23" name="Oval 35"/>
              <p:cNvSpPr>
                <a:spLocks noChangeArrowheads="1"/>
              </p:cNvSpPr>
              <p:nvPr/>
            </p:nvSpPr>
            <p:spPr bwMode="gray">
              <a:xfrm>
                <a:off x="1968" y="2544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324" name="Group 36"/>
            <p:cNvGrpSpPr>
              <a:grpSpLocks/>
            </p:cNvGrpSpPr>
            <p:nvPr/>
          </p:nvGrpSpPr>
          <p:grpSpPr bwMode="auto">
            <a:xfrm>
              <a:off x="1872" y="2352"/>
              <a:ext cx="144" cy="240"/>
              <a:chOff x="1968" y="2352"/>
              <a:chExt cx="144" cy="240"/>
            </a:xfrm>
          </p:grpSpPr>
          <p:sp>
            <p:nvSpPr>
              <p:cNvPr id="12325" name="Oval 37"/>
              <p:cNvSpPr>
                <a:spLocks noChangeArrowheads="1"/>
              </p:cNvSpPr>
              <p:nvPr/>
            </p:nvSpPr>
            <p:spPr bwMode="gray">
              <a:xfrm>
                <a:off x="1968" y="235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26" name="Oval 38"/>
              <p:cNvSpPr>
                <a:spLocks noChangeArrowheads="1"/>
              </p:cNvSpPr>
              <p:nvPr/>
            </p:nvSpPr>
            <p:spPr bwMode="gray">
              <a:xfrm>
                <a:off x="2016" y="24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27" name="Oval 39"/>
              <p:cNvSpPr>
                <a:spLocks noChangeArrowheads="1"/>
              </p:cNvSpPr>
              <p:nvPr/>
            </p:nvSpPr>
            <p:spPr bwMode="gray">
              <a:xfrm>
                <a:off x="2064" y="24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28" name="Oval 40"/>
              <p:cNvSpPr>
                <a:spLocks noChangeArrowheads="1"/>
              </p:cNvSpPr>
              <p:nvPr/>
            </p:nvSpPr>
            <p:spPr bwMode="gray">
              <a:xfrm>
                <a:off x="2016" y="24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29" name="Oval 41"/>
              <p:cNvSpPr>
                <a:spLocks noChangeArrowheads="1"/>
              </p:cNvSpPr>
              <p:nvPr/>
            </p:nvSpPr>
            <p:spPr bwMode="gray">
              <a:xfrm>
                <a:off x="1968" y="2544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5885" r="8661" b="4115"/>
          <a:stretch>
            <a:fillRect/>
          </a:stretch>
        </p:blipFill>
        <p:spPr bwMode="auto">
          <a:xfrm>
            <a:off x="1500166" y="3500438"/>
            <a:ext cx="3143272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3500438"/>
            <a:ext cx="3071834" cy="301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1428728" y="1428736"/>
            <a:ext cx="32147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 складу </a:t>
            </a:r>
            <a:r>
              <a:rPr lang="ru-RU" sz="2400" b="1" i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фруктів</a:t>
            </a:r>
            <a:r>
              <a:rPr lang="ru-RU" sz="2400" b="1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входить </a:t>
            </a:r>
            <a:r>
              <a:rPr lang="ru-RU" sz="2400" b="1" i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багато</a:t>
            </a:r>
            <a:r>
              <a:rPr lang="ru-RU" sz="2400" b="1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вітамінів</a:t>
            </a:r>
            <a:r>
              <a:rPr lang="ru-RU" sz="2400" b="1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і</a:t>
            </a:r>
            <a:r>
              <a:rPr lang="ru-RU" sz="2400" b="1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мінералів</a:t>
            </a:r>
            <a:r>
              <a:rPr lang="ru-RU" sz="2400" b="1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2400" b="1" i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які</a:t>
            </a:r>
            <a:r>
              <a:rPr lang="ru-RU" sz="2400" b="1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допомогають</a:t>
            </a:r>
            <a:r>
              <a:rPr lang="ru-RU" sz="2400" b="1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 </a:t>
            </a:r>
            <a:r>
              <a:rPr lang="ru-RU" sz="2400" b="1" i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збереженні</a:t>
            </a:r>
            <a:r>
              <a:rPr lang="ru-RU" sz="2400" b="1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імунітету</a:t>
            </a:r>
            <a:r>
              <a:rPr lang="ru-RU" sz="2400" b="1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sz="2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5072066" y="1500174"/>
            <a:ext cx="3571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 err="1">
                <a:latin typeface="Calibri" pitchFamily="34" charset="0"/>
                <a:cs typeface="Calibri" pitchFamily="34" charset="0"/>
              </a:rPr>
              <a:t>Салати</a:t>
            </a:r>
            <a:r>
              <a:rPr lang="ru-RU" sz="2400" b="1" i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latin typeface="Calibri" pitchFamily="34" charset="0"/>
                <a:cs typeface="Calibri" pitchFamily="34" charset="0"/>
              </a:rPr>
              <a:t>з</a:t>
            </a:r>
            <a:r>
              <a:rPr lang="ru-RU" sz="2400" b="1" i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latin typeface="Calibri" pitchFamily="34" charset="0"/>
                <a:cs typeface="Calibri" pitchFamily="34" charset="0"/>
              </a:rPr>
              <a:t>овочів</a:t>
            </a:r>
            <a:r>
              <a:rPr lang="ru-RU" sz="2400" b="1" i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latin typeface="Calibri" pitchFamily="34" charset="0"/>
                <a:cs typeface="Calibri" pitchFamily="34" charset="0"/>
              </a:rPr>
              <a:t>з</a:t>
            </a:r>
            <a:r>
              <a:rPr lang="ru-RU" sz="2400" b="1" i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latin typeface="Calibri" pitchFamily="34" charset="0"/>
                <a:cs typeface="Calibri" pitchFamily="34" charset="0"/>
              </a:rPr>
              <a:t>рослинною</a:t>
            </a:r>
            <a:r>
              <a:rPr lang="ru-RU" sz="2400" b="1" i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latin typeface="Calibri" pitchFamily="34" charset="0"/>
                <a:cs typeface="Calibri" pitchFamily="34" charset="0"/>
              </a:rPr>
              <a:t>олією</a:t>
            </a:r>
            <a:r>
              <a:rPr lang="ru-RU" sz="2400" b="1" i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latin typeface="Calibri" pitchFamily="34" charset="0"/>
                <a:cs typeface="Calibri" pitchFamily="34" charset="0"/>
              </a:rPr>
              <a:t>повинні</a:t>
            </a:r>
            <a:r>
              <a:rPr lang="ru-RU" sz="2400" b="1" i="0" dirty="0">
                <a:latin typeface="Calibri" pitchFamily="34" charset="0"/>
                <a:cs typeface="Calibri" pitchFamily="34" charset="0"/>
              </a:rPr>
              <a:t> бути у </a:t>
            </a:r>
            <a:r>
              <a:rPr lang="ru-RU" sz="2400" b="1" i="0" dirty="0" err="1">
                <a:latin typeface="Calibri" pitchFamily="34" charset="0"/>
                <a:cs typeface="Calibri" pitchFamily="34" charset="0"/>
              </a:rPr>
              <a:t>щоденному</a:t>
            </a:r>
            <a:r>
              <a:rPr lang="ru-RU" sz="2400" b="1" i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latin typeface="Calibri" pitchFamily="34" charset="0"/>
                <a:cs typeface="Calibri" pitchFamily="34" charset="0"/>
              </a:rPr>
              <a:t>раціоні</a:t>
            </a:r>
            <a:r>
              <a:rPr lang="ru-RU" sz="2400" b="1" i="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i="0" dirty="0" err="1">
                <a:latin typeface="Calibri" pitchFamily="34" charset="0"/>
                <a:cs typeface="Calibri" pitchFamily="34" charset="0"/>
              </a:rPr>
              <a:t>харчування</a:t>
            </a:r>
            <a:r>
              <a:rPr lang="ru-RU" sz="2400" b="1" i="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Oval 3"/>
          <p:cNvSpPr>
            <a:spLocks noChangeArrowheads="1"/>
          </p:cNvSpPr>
          <p:nvPr/>
        </p:nvSpPr>
        <p:spPr bwMode="gray">
          <a:xfrm>
            <a:off x="3500430" y="1571612"/>
            <a:ext cx="3895725" cy="3895725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3667125" y="2851150"/>
            <a:ext cx="2787650" cy="2778125"/>
            <a:chOff x="1464" y="1056"/>
            <a:chExt cx="2856" cy="2847"/>
          </a:xfrm>
        </p:grpSpPr>
        <p:sp>
          <p:nvSpPr>
            <p:cNvPr id="13317" name="Line 5"/>
            <p:cNvSpPr>
              <a:spLocks noChangeShapeType="1"/>
            </p:cNvSpPr>
            <p:nvPr/>
          </p:nvSpPr>
          <p:spPr bwMode="gray">
            <a:xfrm>
              <a:off x="1488" y="1056"/>
              <a:ext cx="2829" cy="2847"/>
            </a:xfrm>
            <a:prstGeom prst="line">
              <a:avLst/>
            </a:prstGeom>
            <a:noFill/>
            <a:ln w="19050" cap="rnd">
              <a:solidFill>
                <a:srgbClr val="5F5F5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3318" name="Line 6"/>
            <p:cNvSpPr>
              <a:spLocks noChangeShapeType="1"/>
            </p:cNvSpPr>
            <p:nvPr/>
          </p:nvSpPr>
          <p:spPr bwMode="gray">
            <a:xfrm flipH="1">
              <a:off x="1464" y="1056"/>
              <a:ext cx="2856" cy="2847"/>
            </a:xfrm>
            <a:prstGeom prst="line">
              <a:avLst/>
            </a:prstGeom>
            <a:noFill/>
            <a:ln w="19050" cap="rnd">
              <a:solidFill>
                <a:srgbClr val="5F5F5F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323" name="Group 11"/>
          <p:cNvGrpSpPr>
            <a:grpSpLocks/>
          </p:cNvGrpSpPr>
          <p:nvPr/>
        </p:nvGrpSpPr>
        <p:grpSpPr bwMode="auto">
          <a:xfrm>
            <a:off x="4143372" y="2214554"/>
            <a:ext cx="2489200" cy="2489200"/>
            <a:chOff x="144" y="384"/>
            <a:chExt cx="2080" cy="2081"/>
          </a:xfrm>
        </p:grpSpPr>
        <p:sp>
          <p:nvSpPr>
            <p:cNvPr id="13324" name="Oval 12"/>
            <p:cNvSpPr>
              <a:spLocks noChangeArrowheads="1"/>
            </p:cNvSpPr>
            <p:nvPr/>
          </p:nvSpPr>
          <p:spPr bwMode="gray">
            <a:xfrm>
              <a:off x="144" y="384"/>
              <a:ext cx="2080" cy="2081"/>
            </a:xfrm>
            <a:prstGeom prst="ellipse">
              <a:avLst/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3325" name="Picture 13" descr="Picture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227" y="392"/>
              <a:ext cx="1918" cy="1011"/>
            </a:xfrm>
            <a:prstGeom prst="rect">
              <a:avLst/>
            </a:prstGeom>
            <a:noFill/>
          </p:spPr>
        </p:pic>
        <p:pic>
          <p:nvPicPr>
            <p:cNvPr id="13326" name="Picture 14" descr="Picture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 flipV="1">
              <a:off x="228" y="1437"/>
              <a:ext cx="1918" cy="1011"/>
            </a:xfrm>
            <a:prstGeom prst="rect">
              <a:avLst/>
            </a:prstGeom>
            <a:noFill/>
          </p:spPr>
        </p:pic>
      </p:grpSp>
      <p:sp>
        <p:nvSpPr>
          <p:cNvPr id="13327" name="Text Box 15"/>
          <p:cNvSpPr txBox="1">
            <a:spLocks noChangeArrowheads="1"/>
          </p:cNvSpPr>
          <p:nvPr/>
        </p:nvSpPr>
        <p:spPr bwMode="gray">
          <a:xfrm>
            <a:off x="4143372" y="3214686"/>
            <a:ext cx="250033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000" b="1" dirty="0">
                <a:solidFill>
                  <a:srgbClr val="FFFFFF"/>
                </a:solidFill>
                <a:cs typeface="Arial" charset="0"/>
              </a:rPr>
              <a:t>Вітаміни</a:t>
            </a:r>
            <a:endParaRPr lang="en-US" sz="40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gray">
          <a:xfrm>
            <a:off x="5143504" y="1571612"/>
            <a:ext cx="515938" cy="571504"/>
          </a:xfrm>
          <a:prstGeom prst="upArrow">
            <a:avLst>
              <a:gd name="adj1" fmla="val 57861"/>
              <a:gd name="adj2" fmla="val 59514"/>
            </a:avLst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gray">
          <a:xfrm>
            <a:off x="6643702" y="3286124"/>
            <a:ext cx="785818" cy="571504"/>
          </a:xfrm>
          <a:prstGeom prst="rightArrow">
            <a:avLst>
              <a:gd name="adj1" fmla="val 54861"/>
              <a:gd name="adj2" fmla="val 59167"/>
            </a:avLst>
          </a:prstGeom>
          <a:solidFill>
            <a:schemeClr val="hlink"/>
          </a:soli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gray">
          <a:xfrm>
            <a:off x="5143504" y="4786322"/>
            <a:ext cx="465137" cy="500066"/>
          </a:xfrm>
          <a:prstGeom prst="downArrow">
            <a:avLst>
              <a:gd name="adj1" fmla="val 50167"/>
              <a:gd name="adj2" fmla="val 58051"/>
            </a:avLst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gray">
          <a:xfrm>
            <a:off x="3571868" y="3286124"/>
            <a:ext cx="571504" cy="500066"/>
          </a:xfrm>
          <a:prstGeom prst="leftArrow">
            <a:avLst>
              <a:gd name="adj1" fmla="val 50000"/>
              <a:gd name="adj2" fmla="val 5381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3332" name="Group 20"/>
          <p:cNvGrpSpPr>
            <a:grpSpLocks/>
          </p:cNvGrpSpPr>
          <p:nvPr/>
        </p:nvGrpSpPr>
        <p:grpSpPr bwMode="auto">
          <a:xfrm>
            <a:off x="2143108" y="3071810"/>
            <a:ext cx="1214445" cy="1143008"/>
            <a:chOff x="3745" y="1818"/>
            <a:chExt cx="382" cy="382"/>
          </a:xfrm>
        </p:grpSpPr>
        <p:sp>
          <p:nvSpPr>
            <p:cNvPr id="13333" name="Oval 21"/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1019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6350">
              <a:solidFill>
                <a:schemeClr val="accent1"/>
              </a:solidFill>
              <a:round/>
              <a:headEnd/>
              <a:tailEnd/>
            </a:ln>
            <a:effectLst>
              <a:outerShdw dist="38100" dir="5400000" algn="ctr" rotWithShape="0">
                <a:srgbClr val="B2B2B2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4" name="Oval 22"/>
            <p:cNvSpPr>
              <a:spLocks noChangeArrowheads="1"/>
            </p:cNvSpPr>
            <p:nvPr/>
          </p:nvSpPr>
          <p:spPr bwMode="gray">
            <a:xfrm>
              <a:off x="3756" y="1829"/>
              <a:ext cx="358" cy="36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solidFill>
                <a:schemeClr val="accent1">
                  <a:alpha val="20000"/>
                </a:schemeClr>
              </a:solidFill>
              <a:round/>
              <a:headEnd/>
              <a:tailEnd/>
            </a:ln>
            <a:effectLst>
              <a:outerShdw dist="35921" dir="2700000" algn="ctr" rotWithShape="0">
                <a:srgbClr val="B2B2B2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335" name="Group 23"/>
          <p:cNvGrpSpPr>
            <a:grpSpLocks/>
          </p:cNvGrpSpPr>
          <p:nvPr/>
        </p:nvGrpSpPr>
        <p:grpSpPr bwMode="auto">
          <a:xfrm>
            <a:off x="7786710" y="3143248"/>
            <a:ext cx="1149373" cy="1143008"/>
            <a:chOff x="3745" y="1818"/>
            <a:chExt cx="382" cy="382"/>
          </a:xfrm>
        </p:grpSpPr>
        <p:sp>
          <p:nvSpPr>
            <p:cNvPr id="13336" name="Oval 24"/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6350">
              <a:solidFill>
                <a:schemeClr val="hlink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7" name="Oval 25"/>
            <p:cNvSpPr>
              <a:spLocks noChangeArrowheads="1"/>
            </p:cNvSpPr>
            <p:nvPr/>
          </p:nvSpPr>
          <p:spPr bwMode="gray">
            <a:xfrm>
              <a:off x="3756" y="1829"/>
              <a:ext cx="358" cy="360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7921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solidFill>
                <a:schemeClr val="hlink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4786314" y="5429264"/>
            <a:ext cx="1071570" cy="1143008"/>
            <a:chOff x="3745" y="1818"/>
            <a:chExt cx="382" cy="382"/>
          </a:xfrm>
        </p:grpSpPr>
        <p:sp>
          <p:nvSpPr>
            <p:cNvPr id="13339" name="Oval 27"/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10196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6350">
              <a:solidFill>
                <a:schemeClr val="folHlink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40" name="Oval 28"/>
            <p:cNvSpPr>
              <a:spLocks noChangeArrowheads="1"/>
            </p:cNvSpPr>
            <p:nvPr/>
          </p:nvSpPr>
          <p:spPr bwMode="gray">
            <a:xfrm>
              <a:off x="3756" y="1829"/>
              <a:ext cx="358" cy="3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shade val="7921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9525">
              <a:solidFill>
                <a:schemeClr val="folHlink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3341" name="Group 29"/>
          <p:cNvGrpSpPr>
            <a:grpSpLocks/>
          </p:cNvGrpSpPr>
          <p:nvPr/>
        </p:nvGrpSpPr>
        <p:grpSpPr bwMode="auto">
          <a:xfrm>
            <a:off x="4643438" y="214290"/>
            <a:ext cx="1500198" cy="1285884"/>
            <a:chOff x="3745" y="1818"/>
            <a:chExt cx="382" cy="382"/>
          </a:xfrm>
        </p:grpSpPr>
        <p:sp>
          <p:nvSpPr>
            <p:cNvPr id="13342" name="Oval 30"/>
            <p:cNvSpPr>
              <a:spLocks noChangeArrowheads="1"/>
            </p:cNvSpPr>
            <p:nvPr/>
          </p:nvSpPr>
          <p:spPr bwMode="gray">
            <a:xfrm>
              <a:off x="3745" y="1818"/>
              <a:ext cx="382" cy="382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1019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10196"/>
                    <a:invGamma/>
                  </a:schemeClr>
                </a:gs>
              </a:gsLst>
              <a:lin ang="5400000" scaled="1"/>
            </a:gradFill>
            <a:ln w="6350">
              <a:solidFill>
                <a:schemeClr val="accent2"/>
              </a:solidFill>
              <a:round/>
              <a:headEnd/>
              <a:tailEnd/>
            </a:ln>
            <a:effectLst>
              <a:outerShdw dist="38100" dir="5400000" algn="ctr" rotWithShape="0">
                <a:srgbClr val="5F5F5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43" name="Oval 31"/>
            <p:cNvSpPr>
              <a:spLocks noChangeArrowheads="1"/>
            </p:cNvSpPr>
            <p:nvPr/>
          </p:nvSpPr>
          <p:spPr bwMode="gray">
            <a:xfrm>
              <a:off x="3756" y="1829"/>
              <a:ext cx="358" cy="36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7921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chemeClr val="accent2">
                  <a:alpha val="2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3344" name="Text Box 32"/>
          <p:cNvSpPr txBox="1">
            <a:spLocks noChangeArrowheads="1"/>
          </p:cNvSpPr>
          <p:nvPr/>
        </p:nvSpPr>
        <p:spPr bwMode="gray">
          <a:xfrm>
            <a:off x="4929190" y="428604"/>
            <a:ext cx="8588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A</a:t>
            </a: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gray">
          <a:xfrm>
            <a:off x="2500298" y="3286124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D</a:t>
            </a:r>
          </a:p>
        </p:txBody>
      </p:sp>
      <p:sp>
        <p:nvSpPr>
          <p:cNvPr id="13346" name="Text Box 34"/>
          <p:cNvSpPr txBox="1">
            <a:spLocks noChangeArrowheads="1"/>
          </p:cNvSpPr>
          <p:nvPr/>
        </p:nvSpPr>
        <p:spPr bwMode="gray">
          <a:xfrm>
            <a:off x="8143900" y="3286124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B</a:t>
            </a:r>
          </a:p>
        </p:txBody>
      </p:sp>
      <p:sp>
        <p:nvSpPr>
          <p:cNvPr id="13347" name="Text Box 35"/>
          <p:cNvSpPr txBox="1">
            <a:spLocks noChangeArrowheads="1"/>
          </p:cNvSpPr>
          <p:nvPr/>
        </p:nvSpPr>
        <p:spPr bwMode="gray">
          <a:xfrm>
            <a:off x="5072066" y="5715016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FF"/>
                </a:solidFill>
                <a:cs typeface="Arial" charset="0"/>
              </a:rPr>
              <a:t>C</a:t>
            </a:r>
          </a:p>
        </p:txBody>
      </p:sp>
      <p:pic>
        <p:nvPicPr>
          <p:cNvPr id="32" name="Рисунок 31" descr="1270504293_polza-ot-produktov-2[1]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57554" y="1357298"/>
            <a:ext cx="1530781" cy="107154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iCAWEKX5W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395348" y="285728"/>
            <a:ext cx="1565424" cy="128588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lukzb[1]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57752" y="2214554"/>
            <a:ext cx="1071539" cy="6795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1249275408_10[1]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00298" y="214290"/>
            <a:ext cx="1214446" cy="120298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petrushka[1].jp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86512" y="714356"/>
            <a:ext cx="1214446" cy="10697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524318_w640_h640_fasol_struchkovaya[1].jp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110877" y="2285992"/>
            <a:ext cx="1033123" cy="78581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17[1].jp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929454" y="2500306"/>
            <a:ext cx="1186967" cy="85723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12[1].jp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429520" y="4572008"/>
            <a:ext cx="1163388" cy="85723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item_4056[1].jp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572264" y="3786190"/>
            <a:ext cx="1214414" cy="100364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image[1].jp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857488" y="5643578"/>
            <a:ext cx="1466827" cy="100010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1270245014[1].jp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572264" y="5715016"/>
            <a:ext cx="1142977" cy="90765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smorodina1[1].jpg"/>
          <p:cNvPicPr>
            <a:picLocks noChangeAspect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714744" y="4643446"/>
            <a:ext cx="1248902" cy="92867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799aaacabf99[1].jpg"/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5786446" y="4714884"/>
            <a:ext cx="1071570" cy="103224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dill[1].jpg"/>
          <p:cNvPicPr>
            <a:picLocks noChangeAspect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4786314" y="3857628"/>
            <a:ext cx="1124845" cy="78582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 descr="nasyvor[1].gif"/>
          <p:cNvPicPr>
            <a:picLocks noChangeAspect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8094162" y="5072074"/>
            <a:ext cx="1049838" cy="7143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 descr="10[2].jpg"/>
          <p:cNvPicPr>
            <a:picLocks noChangeAspect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1357290" y="1785926"/>
            <a:ext cx="1357290" cy="1099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 descr="tk_sob_large_630_22_11_10_04_55[1].jpg"/>
          <p:cNvPicPr>
            <a:picLocks noChangeAspect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530651" y="2938321"/>
            <a:ext cx="1224651" cy="10715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 descr="photos0-800x600[1].jpg"/>
          <p:cNvPicPr>
            <a:picLocks noChangeAspect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797676" y="4179087"/>
            <a:ext cx="1238259" cy="92869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 descr="369254[1].jpg"/>
          <p:cNvPicPr>
            <a:picLocks noChangeAspect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2143108" y="4286256"/>
            <a:ext cx="1190633" cy="10715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Прямая соединительная линия 54"/>
          <p:cNvCxnSpPr>
            <a:stCxn id="13325" idx="1"/>
          </p:cNvCxnSpPr>
          <p:nvPr/>
        </p:nvCxnSpPr>
        <p:spPr>
          <a:xfrm rot="10800000">
            <a:off x="1142977" y="357166"/>
            <a:ext cx="3099725" cy="2471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13325" idx="3"/>
          </p:cNvCxnSpPr>
          <p:nvPr/>
        </p:nvCxnSpPr>
        <p:spPr>
          <a:xfrm flipV="1">
            <a:off x="6538031" y="1428736"/>
            <a:ext cx="2605969" cy="1400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rot="10800000" flipV="1">
            <a:off x="1142976" y="4214818"/>
            <a:ext cx="3286148" cy="2643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6215074" y="4357694"/>
            <a:ext cx="2928926" cy="2500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198884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/>
              <a:t>Без цукру я завжди скучаю,</a:t>
            </a:r>
          </a:p>
          <a:p>
            <a:r>
              <a:rPr lang="ru-RU" sz="2000"/>
              <a:t>Тож швидше дайте мені чаю!</a:t>
            </a:r>
          </a:p>
          <a:p>
            <a:r>
              <a:rPr lang="ru-RU" sz="2000"/>
              <a:t>Я ж – </a:t>
            </a:r>
            <a:r>
              <a:rPr lang="ru-RU" sz="2000" b="1"/>
              <a:t>ВІТАМІНІВ</a:t>
            </a:r>
            <a:r>
              <a:rPr lang="ru-RU" sz="2000"/>
              <a:t> вам сто тон!</a:t>
            </a:r>
          </a:p>
          <a:p>
            <a:r>
              <a:rPr lang="ru-RU" sz="2000"/>
              <a:t>Усі впізнали? Я 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82454" y="3089180"/>
            <a:ext cx="1527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/>
              <a:t>( </a:t>
            </a:r>
            <a:r>
              <a:rPr lang="ru-RU" sz="2000" b="1"/>
              <a:t>ЛИМОН</a:t>
            </a:r>
            <a:r>
              <a:rPr lang="ru-RU" sz="2000"/>
              <a:t> ).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728" y="476672"/>
            <a:ext cx="2639216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uk-UA" sz="3600">
                <a:solidFill>
                  <a:srgbClr val="002060"/>
                </a:solidFill>
              </a:rPr>
              <a:t>Загадка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19403"/>
          <a:stretch/>
        </p:blipFill>
        <p:spPr>
          <a:xfrm>
            <a:off x="4957092" y="3731814"/>
            <a:ext cx="3906688" cy="2778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2"/>
          <a:stretch/>
        </p:blipFill>
        <p:spPr>
          <a:xfrm>
            <a:off x="1187624" y="3717031"/>
            <a:ext cx="3654152" cy="279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29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Мінеральні речовини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3628" y="1556792"/>
            <a:ext cx="2952328" cy="254888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uk-UA" b="1" dirty="0" err="1">
                <a:solidFill>
                  <a:srgbClr val="0070C0"/>
                </a:solidFill>
              </a:rPr>
              <a:t>Са</a:t>
            </a:r>
            <a:r>
              <a:rPr lang="en-US" dirty="0"/>
              <a:t> </a:t>
            </a:r>
            <a:r>
              <a:rPr lang="uk-UA" dirty="0"/>
              <a:t>- кальцій</a:t>
            </a:r>
            <a:r>
              <a:rPr lang="en-US" dirty="0"/>
              <a:t> </a:t>
            </a:r>
            <a:endParaRPr lang="uk-UA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Mg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r>
              <a:rPr lang="uk-UA" dirty="0"/>
              <a:t>- магній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Fe</a:t>
            </a:r>
            <a:r>
              <a:rPr lang="uk-UA" dirty="0"/>
              <a:t> - залізо</a:t>
            </a: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70C0"/>
                </a:solidFill>
                <a:latin typeface="Bernard MT Condensed" pitchFamily="18" charset="0"/>
              </a:rPr>
              <a:t>I</a:t>
            </a:r>
            <a:r>
              <a:rPr lang="uk-UA" dirty="0"/>
              <a:t> - йод</a:t>
            </a:r>
            <a:endParaRPr lang="en-US" dirty="0"/>
          </a:p>
          <a:p>
            <a:endParaRPr lang="uk-UA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 bwMode="gray">
          <a:xfrm>
            <a:off x="4513005" y="1772816"/>
            <a:ext cx="4499264" cy="25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uk-UA" sz="2400" b="1" dirty="0"/>
              <a:t>Здоров’я кісток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endParaRPr lang="uk-UA" sz="2400" b="1" dirty="0"/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uk-UA" sz="2400" b="1" dirty="0"/>
              <a:t>Здоров’я нервової системи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endParaRPr lang="uk-UA" sz="2400" b="1" dirty="0"/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uk-UA" sz="2400" b="1" dirty="0"/>
              <a:t>Для крові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endParaRPr lang="uk-UA" sz="2400" b="1" dirty="0"/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uk-UA" sz="2400" b="1" dirty="0"/>
              <a:t>Обмін речовин</a:t>
            </a:r>
            <a:endParaRPr lang="en-US" sz="2400" dirty="0"/>
          </a:p>
          <a:p>
            <a:pPr>
              <a:lnSpc>
                <a:spcPct val="150000"/>
              </a:lnSpc>
            </a:pPr>
            <a:endParaRPr lang="uk-UA" sz="2400" dirty="0"/>
          </a:p>
        </p:txBody>
      </p:sp>
      <p:pic>
        <p:nvPicPr>
          <p:cNvPr id="2052" name="Picture 4" descr="Вся польза рыбы - Продукты - Питание - MEN&amp;#39;s LIF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24169"/>
            <a:ext cx="2232248" cy="167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к жарить на сковороде-гриль: овощи, говядину, свинину, рыб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r="5651"/>
          <a:stretch/>
        </p:blipFill>
        <p:spPr bwMode="auto">
          <a:xfrm>
            <a:off x="2392244" y="4924169"/>
            <a:ext cx="2092496" cy="167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Сир в домашніх умовах – як приготувати твердий, домашній сир і бринз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32" y="4924169"/>
            <a:ext cx="2255912" cy="167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уда использовать зелень (укроп, петрушку и т.д.)? У меня есть решение! |  Рецепт от Оли | Яндекс Дзе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r="5752"/>
          <a:stretch/>
        </p:blipFill>
        <p:spPr bwMode="auto">
          <a:xfrm>
            <a:off x="6845636" y="4924169"/>
            <a:ext cx="2190860" cy="167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928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67744" y="1674674"/>
            <a:ext cx="5688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/>
              <a:t>Мене, біленьке, наливали</a:t>
            </a:r>
          </a:p>
          <a:p>
            <a:r>
              <a:rPr lang="ru-RU" sz="2400"/>
              <a:t>Пили поживні </a:t>
            </a:r>
            <a:r>
              <a:rPr lang="ru-RU" sz="2400" b="1"/>
              <a:t>МІНЕРАЛИ</a:t>
            </a:r>
            <a:endParaRPr lang="ru-RU" sz="2400"/>
          </a:p>
          <a:p>
            <a:r>
              <a:rPr lang="ru-RU" sz="2400"/>
              <a:t>Маленькі дітки й кіт Мурко.</a:t>
            </a:r>
          </a:p>
          <a:p>
            <a:r>
              <a:rPr lang="ru-RU" sz="2400"/>
              <a:t>Всім на здоров’я – 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41710" y="3013501"/>
            <a:ext cx="2014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/>
              <a:t>( МОЛОКО ).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28728" y="476672"/>
            <a:ext cx="2639216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uk-UA" sz="3600">
                <a:solidFill>
                  <a:srgbClr val="002060"/>
                </a:solidFill>
              </a:rPr>
              <a:t>Загадка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0" r="31587"/>
          <a:stretch/>
        </p:blipFill>
        <p:spPr>
          <a:xfrm>
            <a:off x="1187624" y="3728513"/>
            <a:ext cx="3760626" cy="27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8750" b="5298"/>
          <a:stretch/>
        </p:blipFill>
        <p:spPr>
          <a:xfrm>
            <a:off x="5026634" y="3728513"/>
            <a:ext cx="400986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55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Харчова піраміда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7272808" cy="5517232"/>
          </a:xfrm>
        </p:spPr>
      </p:pic>
    </p:spTree>
    <p:extLst>
      <p:ext uri="{BB962C8B-B14F-4D97-AF65-F5344CB8AC3E}">
        <p14:creationId xmlns:p14="http://schemas.microsoft.com/office/powerpoint/2010/main" val="70534494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Добовий раціон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7486"/>
            <a:ext cx="7997898" cy="4825850"/>
          </a:xfrm>
        </p:spPr>
      </p:pic>
      <p:sp>
        <p:nvSpPr>
          <p:cNvPr id="5" name="TextBox 4"/>
          <p:cNvSpPr txBox="1"/>
          <p:nvPr/>
        </p:nvSpPr>
        <p:spPr>
          <a:xfrm>
            <a:off x="2195736" y="1988840"/>
            <a:ext cx="182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/>
              <a:t>Фрукти і овочі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2160" y="1850340"/>
            <a:ext cx="1937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/>
              <a:t>Хліб, картопля.</a:t>
            </a:r>
          </a:p>
          <a:p>
            <a:r>
              <a:rPr lang="uk-UA" b="1"/>
              <a:t>рис, макарони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4050" y="5301208"/>
            <a:ext cx="2236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/>
              <a:t>Молоко і</a:t>
            </a:r>
          </a:p>
          <a:p>
            <a:pPr algn="ctr"/>
            <a:r>
              <a:rPr lang="uk-UA" b="1"/>
              <a:t>молочні продукти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5696" y="5301208"/>
            <a:ext cx="1673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/>
              <a:t>М’ясо, риба,</a:t>
            </a:r>
          </a:p>
          <a:p>
            <a:pPr algn="ctr"/>
            <a:r>
              <a:rPr lang="uk-UA" b="1"/>
              <a:t>яйця, бобові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9134" y="5877272"/>
            <a:ext cx="2365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/>
              <a:t>Їжа і напої</a:t>
            </a:r>
          </a:p>
          <a:p>
            <a:pPr algn="ctr"/>
            <a:r>
              <a:rPr lang="uk-UA" b="1"/>
              <a:t>з високим вмістом</a:t>
            </a:r>
          </a:p>
          <a:p>
            <a:pPr algn="ctr"/>
            <a:r>
              <a:rPr lang="uk-UA" b="1"/>
              <a:t>цукру і жиру</a:t>
            </a:r>
          </a:p>
        </p:txBody>
      </p:sp>
    </p:spTree>
    <p:extLst>
      <p:ext uri="{BB962C8B-B14F-4D97-AF65-F5344CB8AC3E}">
        <p14:creationId xmlns:p14="http://schemas.microsoft.com/office/powerpoint/2010/main" val="366269218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Корисна і шкідлива їжа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body" sz="half" idx="1"/>
          </p:nvPr>
        </p:nvSpPr>
        <p:spPr bwMode="black">
          <a:xfrm>
            <a:off x="971600" y="1412776"/>
            <a:ext cx="6521450" cy="1603375"/>
          </a:xfrm>
        </p:spPr>
        <p:txBody>
          <a:bodyPr/>
          <a:lstStyle/>
          <a:p>
            <a:pPr>
              <a:buSzPct val="90000"/>
              <a:buNone/>
            </a:pPr>
            <a:r>
              <a:rPr lang="uk-UA" sz="2400" dirty="0"/>
              <a:t>    Здоров</a:t>
            </a:r>
            <a:r>
              <a:rPr lang="en-US" sz="2400" dirty="0"/>
              <a:t>’</a:t>
            </a:r>
            <a:r>
              <a:rPr lang="uk-UA" sz="2400" dirty="0"/>
              <a:t>я людини залежить від харчування. При правильному харчуванні людина отримує  всі необхідні корисні речовини для організму .</a:t>
            </a:r>
            <a:endParaRPr lang="en-US" sz="2400" dirty="0"/>
          </a:p>
        </p:txBody>
      </p:sp>
      <p:pic>
        <p:nvPicPr>
          <p:cNvPr id="1027" name="Picture 3" descr="C:\Users\ас\Desktop\овощи1\maslo014.jpg"/>
          <p:cNvPicPr>
            <a:picLocks noChangeAspect="1" noChangeArrowheads="1"/>
          </p:cNvPicPr>
          <p:nvPr/>
        </p:nvPicPr>
        <p:blipFill rotWithShape="1">
          <a:blip r:embed="rId3"/>
          <a:srcRect t="11421"/>
          <a:stretch/>
        </p:blipFill>
        <p:spPr bwMode="auto">
          <a:xfrm>
            <a:off x="3612902" y="3010762"/>
            <a:ext cx="1643074" cy="1311774"/>
          </a:xfrm>
          <a:prstGeom prst="roundRect">
            <a:avLst/>
          </a:prstGeom>
          <a:noFill/>
        </p:spPr>
      </p:pic>
      <p:pic>
        <p:nvPicPr>
          <p:cNvPr id="1028" name="Picture 4" descr="C:\Users\ас\Desktop\овощи1\hleb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1358" y="4545362"/>
            <a:ext cx="1758474" cy="1143008"/>
          </a:xfrm>
          <a:prstGeom prst="rect">
            <a:avLst/>
          </a:prstGeom>
          <a:noFill/>
        </p:spPr>
      </p:pic>
      <p:pic>
        <p:nvPicPr>
          <p:cNvPr id="1029" name="Picture 5" descr="C:\Users\ас\Desktop\овощи1\govyadin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0472" y="3312419"/>
            <a:ext cx="1320809" cy="928694"/>
          </a:xfrm>
          <a:prstGeom prst="roundRect">
            <a:avLst/>
          </a:prstGeom>
          <a:noFill/>
        </p:spPr>
      </p:pic>
      <p:pic>
        <p:nvPicPr>
          <p:cNvPr id="1030" name="Picture 6" descr="C:\Users\ас\Desktop\овощи1\Fruits &amp; vegetables1_dhedey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0545" y="5463521"/>
            <a:ext cx="2039505" cy="1143007"/>
          </a:xfrm>
          <a:prstGeom prst="roundRect">
            <a:avLst/>
          </a:prstGeom>
          <a:noFill/>
        </p:spPr>
      </p:pic>
      <p:pic>
        <p:nvPicPr>
          <p:cNvPr id="1031" name="Picture 7" descr="C:\Users\ас\Desktop\овощи1\430085477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54946" y="4710419"/>
            <a:ext cx="1095383" cy="857256"/>
          </a:xfrm>
          <a:prstGeom prst="roundRect">
            <a:avLst/>
          </a:prstGeom>
          <a:noFill/>
        </p:spPr>
      </p:pic>
      <p:pic>
        <p:nvPicPr>
          <p:cNvPr id="1032" name="Picture 8" descr="C:\Users\ас\Desktop\овощи1\mjaso5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78205" y="1582002"/>
            <a:ext cx="1349384" cy="1428760"/>
          </a:xfrm>
          <a:prstGeom prst="roundRect">
            <a:avLst/>
          </a:prstGeom>
          <a:noFill/>
        </p:spPr>
      </p:pic>
      <p:pic>
        <p:nvPicPr>
          <p:cNvPr id="1033" name="Picture 9" descr="C:\Users\ас\Desktop\овощи1\vipchedacl01.jpg"/>
          <p:cNvPicPr>
            <a:picLocks noChangeAspect="1" noChangeArrowheads="1"/>
          </p:cNvPicPr>
          <p:nvPr/>
        </p:nvPicPr>
        <p:blipFill rotWithShape="1">
          <a:blip r:embed="rId9"/>
          <a:srcRect t="8483" b="11579"/>
          <a:stretch/>
        </p:blipFill>
        <p:spPr bwMode="auto">
          <a:xfrm>
            <a:off x="3816801" y="4241113"/>
            <a:ext cx="1452562" cy="1161142"/>
          </a:xfrm>
          <a:prstGeom prst="roundRect">
            <a:avLst/>
          </a:prstGeom>
          <a:noFill/>
        </p:spPr>
      </p:pic>
      <p:pic>
        <p:nvPicPr>
          <p:cNvPr id="1034" name="Picture 10" descr="C:\Users\ас\Desktop\овощи1\shoko1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84469" y="4225787"/>
            <a:ext cx="1089029" cy="1155841"/>
          </a:xfrm>
          <a:prstGeom prst="roundRect">
            <a:avLst/>
          </a:prstGeom>
          <a:noFill/>
        </p:spPr>
      </p:pic>
      <p:pic>
        <p:nvPicPr>
          <p:cNvPr id="1035" name="Picture 11" descr="C:\Users\ас\Desktop\овощи1\sup03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33575" y="3582085"/>
            <a:ext cx="1214446" cy="1285884"/>
          </a:xfrm>
          <a:prstGeom prst="roundRect">
            <a:avLst/>
          </a:prstGeom>
          <a:noFill/>
        </p:spPr>
      </p:pic>
      <p:pic>
        <p:nvPicPr>
          <p:cNvPr id="1036" name="Picture 12" descr="C:\Users\ас\Desktop\овощи1\1305275017_diary_products_on_wooden_table_preview.jpg"/>
          <p:cNvPicPr>
            <a:picLocks noChangeAspect="1" noChangeArrowheads="1"/>
          </p:cNvPicPr>
          <p:nvPr/>
        </p:nvPicPr>
        <p:blipFill>
          <a:blip r:embed="rId12"/>
          <a:srcRect t="44946" r="50000"/>
          <a:stretch>
            <a:fillRect/>
          </a:stretch>
        </p:blipFill>
        <p:spPr bwMode="auto">
          <a:xfrm>
            <a:off x="4294192" y="5553795"/>
            <a:ext cx="1519762" cy="1124425"/>
          </a:xfrm>
          <a:prstGeom prst="roundRect">
            <a:avLst/>
          </a:prstGeom>
          <a:noFill/>
        </p:spPr>
      </p:pic>
      <p:pic>
        <p:nvPicPr>
          <p:cNvPr id="1038" name="Picture 14" descr="C:\Users\ас\Desktop\овощи1\19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57952" y="5687380"/>
            <a:ext cx="2143135" cy="857254"/>
          </a:xfrm>
          <a:prstGeom prst="roundRect">
            <a:avLst/>
          </a:prstGeom>
          <a:noFill/>
        </p:spPr>
      </p:pic>
      <p:pic>
        <p:nvPicPr>
          <p:cNvPr id="18" name="Picture 2" descr="C:\Users\ас\Desktop\овощи1\jajtsa38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08104" y="3076247"/>
            <a:ext cx="1349375" cy="1214438"/>
          </a:xfrm>
          <a:prstGeom prst="round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57200"/>
            <a:ext cx="6496050" cy="762000"/>
          </a:xfrm>
        </p:spPr>
        <p:txBody>
          <a:bodyPr/>
          <a:lstStyle/>
          <a:p>
            <a:r>
              <a:rPr lang="uk-UA" sz="3200" dirty="0">
                <a:solidFill>
                  <a:schemeClr val="tx1"/>
                </a:solidFill>
                <a:latin typeface="Bookman Old Style" pitchFamily="18" charset="0"/>
              </a:rPr>
              <a:t>Раціон харчування школяра</a:t>
            </a:r>
            <a:endParaRPr lang="uk-UA" sz="3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412776"/>
            <a:ext cx="7776864" cy="576064"/>
          </a:xfrm>
        </p:spPr>
        <p:txBody>
          <a:bodyPr/>
          <a:lstStyle/>
          <a:p>
            <a:r>
              <a:rPr lang="ru-RU" b="1" dirty="0" err="1"/>
              <a:t>Раціон</a:t>
            </a:r>
            <a:r>
              <a:rPr lang="ru-RU" dirty="0"/>
              <a:t> — норма </a:t>
            </a:r>
            <a:r>
              <a:rPr lang="ru-RU" dirty="0" err="1"/>
              <a:t>харчових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. 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195632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Раціон</a:t>
            </a:r>
            <a:r>
              <a:rPr lang="ru-RU" sz="2400" b="1" dirty="0"/>
              <a:t> школяра повинен бути: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err="1"/>
              <a:t>збалансований</a:t>
            </a:r>
            <a:r>
              <a:rPr lang="ru-RU" sz="2400" dirty="0"/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err="1"/>
              <a:t>різноманітний</a:t>
            </a:r>
            <a:endParaRPr lang="ru-RU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err="1"/>
              <a:t>враховувати</a:t>
            </a:r>
            <a:r>
              <a:rPr lang="ru-RU" sz="2400" dirty="0"/>
              <a:t> </a:t>
            </a:r>
            <a:r>
              <a:rPr lang="ru-RU" sz="2400" dirty="0" err="1"/>
              <a:t>індивідуальні</a:t>
            </a:r>
            <a:r>
              <a:rPr lang="ru-RU" sz="2400" dirty="0"/>
              <a:t> </a:t>
            </a:r>
            <a:r>
              <a:rPr lang="ru-RU" sz="2400" dirty="0" err="1"/>
              <a:t>особливості</a:t>
            </a:r>
            <a:r>
              <a:rPr lang="ru-RU" sz="2400" dirty="0"/>
              <a:t> </a:t>
            </a:r>
            <a:r>
              <a:rPr lang="ru-RU" sz="2400" dirty="0" err="1"/>
              <a:t>організму</a:t>
            </a:r>
            <a:r>
              <a:rPr lang="ru-RU" sz="2400" dirty="0"/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err="1"/>
              <a:t>наявність</a:t>
            </a:r>
            <a:r>
              <a:rPr lang="ru-RU" sz="2400" dirty="0"/>
              <a:t> режиму </a:t>
            </a:r>
            <a:r>
              <a:rPr lang="ru-RU" sz="2400" dirty="0" err="1"/>
              <a:t>прийомів</a:t>
            </a:r>
            <a:r>
              <a:rPr lang="ru-RU" sz="2400" dirty="0"/>
              <a:t> </a:t>
            </a:r>
            <a:r>
              <a:rPr lang="ru-RU" sz="2400" dirty="0" err="1"/>
              <a:t>їжі</a:t>
            </a:r>
            <a:endParaRPr lang="ru-RU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/>
              <a:t>один-два рази на </a:t>
            </a:r>
            <a:r>
              <a:rPr lang="ru-RU" sz="2400" dirty="0" err="1"/>
              <a:t>тиждень</a:t>
            </a:r>
            <a:r>
              <a:rPr lang="ru-RU" sz="2400" dirty="0"/>
              <a:t> </a:t>
            </a:r>
            <a:r>
              <a:rPr lang="ru-RU" sz="2400" dirty="0" err="1"/>
              <a:t>їсти</a:t>
            </a:r>
            <a:r>
              <a:rPr lang="ru-RU" sz="2400" dirty="0"/>
              <a:t> </a:t>
            </a:r>
            <a:r>
              <a:rPr lang="ru-RU" sz="2400" dirty="0" err="1"/>
              <a:t>рибу</a:t>
            </a:r>
            <a:endParaRPr lang="ru-RU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err="1"/>
              <a:t>щодня</a:t>
            </a:r>
            <a:r>
              <a:rPr lang="ru-RU" sz="2400" dirty="0"/>
              <a:t> в </a:t>
            </a:r>
            <a:r>
              <a:rPr lang="ru-RU" sz="2400" dirty="0" err="1"/>
              <a:t>раціоні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бути 5 </a:t>
            </a:r>
            <a:r>
              <a:rPr lang="ru-RU" sz="2400" dirty="0" err="1"/>
              <a:t>порцій</a:t>
            </a:r>
            <a:r>
              <a:rPr lang="ru-RU" sz="2400" dirty="0"/>
              <a:t> </a:t>
            </a:r>
            <a:r>
              <a:rPr lang="ru-RU" sz="2400" dirty="0" err="1"/>
              <a:t>овочів</a:t>
            </a:r>
            <a:r>
              <a:rPr lang="ru-RU" sz="2400" dirty="0"/>
              <a:t> і </a:t>
            </a:r>
            <a:r>
              <a:rPr lang="ru-RU" sz="2400" dirty="0" err="1"/>
              <a:t>фруктів</a:t>
            </a:r>
            <a:endParaRPr lang="ru-RU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err="1"/>
              <a:t>щоденно</a:t>
            </a:r>
            <a:r>
              <a:rPr lang="ru-RU" sz="2400" dirty="0"/>
              <a:t> </a:t>
            </a:r>
            <a:r>
              <a:rPr lang="ru-RU" sz="2400" dirty="0" err="1"/>
              <a:t>слід</a:t>
            </a:r>
            <a:r>
              <a:rPr lang="ru-RU" sz="2400" dirty="0"/>
              <a:t> </a:t>
            </a:r>
            <a:r>
              <a:rPr lang="ru-RU" sz="2400" dirty="0" err="1"/>
              <a:t>вживати</a:t>
            </a:r>
            <a:r>
              <a:rPr lang="ru-RU" sz="2400" dirty="0"/>
              <a:t> </a:t>
            </a:r>
            <a:r>
              <a:rPr lang="ru-RU" sz="2400" dirty="0" err="1"/>
              <a:t>молочні</a:t>
            </a:r>
            <a:r>
              <a:rPr lang="ru-RU" sz="2400" dirty="0"/>
              <a:t> </a:t>
            </a:r>
            <a:r>
              <a:rPr lang="ru-RU" sz="2400" dirty="0" err="1"/>
              <a:t>продукти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4929098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Нет описания фото.">
            <a:extLst>
              <a:ext uri="{FF2B5EF4-FFF2-40B4-BE49-F238E27FC236}">
                <a16:creationId xmlns:a16="http://schemas.microsoft.com/office/drawing/2014/main" id="{131BBF22-1614-481E-B9A7-4EEAA79C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3544"/>
            <a:ext cx="4211960" cy="3150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ет описания фото.">
            <a:extLst>
              <a:ext uri="{FF2B5EF4-FFF2-40B4-BE49-F238E27FC236}">
                <a16:creationId xmlns:a16="http://schemas.microsoft.com/office/drawing/2014/main" id="{F0A19203-C234-4F7F-A473-A00E82E3B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0808"/>
            <a:ext cx="3651870" cy="4869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ет описания фото.">
            <a:extLst>
              <a:ext uri="{FF2B5EF4-FFF2-40B4-BE49-F238E27FC236}">
                <a16:creationId xmlns:a16="http://schemas.microsoft.com/office/drawing/2014/main" id="{E6306742-6BA9-4AE4-BD1B-EC65D49E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6800"/>
            <a:ext cx="3909727" cy="2932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9416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Вибери корисну їжу: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59632" y="1484784"/>
            <a:ext cx="3629025" cy="4525963"/>
          </a:xfrm>
        </p:spPr>
        <p:txBody>
          <a:bodyPr/>
          <a:lstStyle/>
          <a:p>
            <a:r>
              <a:rPr lang="ru-RU" sz="2400" b="1" dirty="0"/>
              <a:t>Омлет.</a:t>
            </a:r>
          </a:p>
          <a:p>
            <a:r>
              <a:rPr lang="ru-RU" sz="2400" b="1" dirty="0" err="1"/>
              <a:t>Копчені</a:t>
            </a:r>
            <a:r>
              <a:rPr lang="ru-RU" sz="2400" b="1" dirty="0"/>
              <a:t> </a:t>
            </a:r>
            <a:r>
              <a:rPr lang="ru-RU" sz="2400" b="1" dirty="0" err="1"/>
              <a:t>ковбаси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Молоко.</a:t>
            </a:r>
          </a:p>
          <a:p>
            <a:r>
              <a:rPr lang="ru-RU" sz="2400" b="1" dirty="0" err="1"/>
              <a:t>Сирники</a:t>
            </a:r>
            <a:r>
              <a:rPr lang="ru-RU" sz="2400" b="1" dirty="0"/>
              <a:t>.</a:t>
            </a:r>
          </a:p>
          <a:p>
            <a:r>
              <a:rPr lang="ru-RU" sz="2400" b="1" dirty="0" err="1"/>
              <a:t>Овочевий</a:t>
            </a:r>
            <a:r>
              <a:rPr lang="ru-RU" sz="2400" b="1" dirty="0"/>
              <a:t> салат.</a:t>
            </a:r>
          </a:p>
          <a:p>
            <a:r>
              <a:rPr lang="ru-RU" sz="2400" b="1" dirty="0" err="1"/>
              <a:t>Гриби</a:t>
            </a:r>
            <a:r>
              <a:rPr lang="ru-RU" sz="2400" b="1" dirty="0"/>
              <a:t>.</a:t>
            </a:r>
          </a:p>
          <a:p>
            <a:r>
              <a:rPr lang="ru-RU" sz="2400" b="1" dirty="0" err="1"/>
              <a:t>Сік</a:t>
            </a:r>
            <a:r>
              <a:rPr lang="ru-RU" sz="2400" b="1" dirty="0"/>
              <a:t>.</a:t>
            </a:r>
          </a:p>
          <a:p>
            <a:r>
              <a:rPr lang="ru-RU" sz="2400" b="1" dirty="0" err="1"/>
              <a:t>Жуйки</a:t>
            </a:r>
            <a:r>
              <a:rPr lang="ru-RU" sz="2400" b="1" dirty="0"/>
              <a:t> і </a:t>
            </a:r>
            <a:r>
              <a:rPr lang="ru-RU" sz="2400" b="1" dirty="0" err="1"/>
              <a:t>льодяники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Какао.</a:t>
            </a:r>
          </a:p>
          <a:p>
            <a:r>
              <a:rPr lang="ru-RU" sz="2400" b="1" dirty="0" err="1"/>
              <a:t>Чіпси</a:t>
            </a:r>
            <a:r>
              <a:rPr lang="ru-RU" sz="2400" b="1" dirty="0"/>
              <a:t>.</a:t>
            </a:r>
          </a:p>
          <a:p>
            <a:r>
              <a:rPr lang="ru-RU" sz="2400" b="1" dirty="0" err="1"/>
              <a:t>Горіхи</a:t>
            </a:r>
            <a:r>
              <a:rPr lang="ru-RU" sz="2400" b="1" dirty="0"/>
              <a:t>.</a:t>
            </a:r>
          </a:p>
          <a:p>
            <a:endParaRPr lang="ru-RU" sz="2400" b="1" dirty="0"/>
          </a:p>
          <a:p>
            <a:endParaRPr lang="ru-RU" sz="2400" b="1" dirty="0"/>
          </a:p>
          <a:p>
            <a:endParaRPr lang="uk-UA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1412776"/>
            <a:ext cx="3629025" cy="4525963"/>
          </a:xfrm>
        </p:spPr>
        <p:txBody>
          <a:bodyPr/>
          <a:lstStyle/>
          <a:p>
            <a:r>
              <a:rPr lang="ru-RU" sz="2400" b="1" dirty="0" err="1"/>
              <a:t>Риба</a:t>
            </a:r>
            <a:r>
              <a:rPr lang="ru-RU" sz="2400" b="1" dirty="0"/>
              <a:t>.</a:t>
            </a:r>
          </a:p>
          <a:p>
            <a:r>
              <a:rPr lang="ru-RU" sz="2400" b="1"/>
              <a:t>Цукерки.</a:t>
            </a:r>
            <a:endParaRPr lang="ru-RU" sz="2400" b="1" dirty="0"/>
          </a:p>
          <a:p>
            <a:r>
              <a:rPr lang="ru-RU" sz="2400" b="1" dirty="0"/>
              <a:t>Маргарин.</a:t>
            </a:r>
          </a:p>
          <a:p>
            <a:r>
              <a:rPr lang="ru-RU" sz="2400" b="1" dirty="0" err="1"/>
              <a:t>Фрукти</a:t>
            </a:r>
            <a:r>
              <a:rPr lang="ru-RU" sz="2400" b="1" dirty="0"/>
              <a:t>.</a:t>
            </a:r>
          </a:p>
          <a:p>
            <a:r>
              <a:rPr lang="ru-RU" sz="2400" b="1" dirty="0" err="1"/>
              <a:t>М’ясо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Кока-кола.</a:t>
            </a:r>
          </a:p>
          <a:p>
            <a:r>
              <a:rPr lang="ru-RU" sz="2400" b="1" dirty="0" err="1"/>
              <a:t>Кава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Майонез.</a:t>
            </a:r>
          </a:p>
          <a:p>
            <a:r>
              <a:rPr lang="ru-RU" sz="2400" b="1" dirty="0" err="1"/>
              <a:t>Гострі</a:t>
            </a:r>
            <a:r>
              <a:rPr lang="ru-RU" sz="2400" b="1" dirty="0"/>
              <a:t> страви.</a:t>
            </a:r>
          </a:p>
          <a:p>
            <a:r>
              <a:rPr lang="ru-RU" sz="2400" b="1" dirty="0" err="1"/>
              <a:t>Гречана</a:t>
            </a:r>
            <a:r>
              <a:rPr lang="ru-RU" sz="2400" b="1" dirty="0"/>
              <a:t> каша.</a:t>
            </a:r>
          </a:p>
          <a:p>
            <a:r>
              <a:rPr lang="ru-RU" sz="2400" b="1" dirty="0" err="1"/>
              <a:t>Фастфуд</a:t>
            </a:r>
            <a:r>
              <a:rPr lang="ru-RU" sz="2400" b="1" dirty="0"/>
              <a:t>.</a:t>
            </a: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75425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Правила харчування</a:t>
            </a:r>
            <a:endParaRPr lang="uk-UA" dirty="0"/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gray">
          <a:xfrm>
            <a:off x="7596336" y="4869160"/>
            <a:ext cx="3929090" cy="1071570"/>
          </a:xfrm>
          <a:prstGeom prst="cloud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8111" y="1700808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800" dirty="0"/>
              <a:t> Мийте руки перед їжею.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800" dirty="0"/>
              <a:t> Мийте фрукти і овочі.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800" dirty="0"/>
              <a:t> Дотримуйтесь режиму харчування.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800" dirty="0"/>
              <a:t> Під час їжі не розмовляйте, не читайте книжок.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800" dirty="0"/>
              <a:t> Не поспішайте,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800" dirty="0"/>
              <a:t> Їжте маленькими шматочками , ретельно пережовуйте їжу.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800" dirty="0"/>
              <a:t> Не переїдайте!</a:t>
            </a:r>
          </a:p>
          <a:p>
            <a:pPr marL="285750" indent="-285750">
              <a:buClr>
                <a:schemeClr val="accent6"/>
              </a:buClr>
              <a:buFont typeface="Wingdings" pitchFamily="2" charset="2"/>
              <a:buChar char="ü"/>
            </a:pPr>
            <a:r>
              <a:rPr lang="uk-UA" sz="2800" dirty="0"/>
              <a:t> Їжте в міру.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50031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ет описания фото.">
            <a:extLst>
              <a:ext uri="{FF2B5EF4-FFF2-40B4-BE49-F238E27FC236}">
                <a16:creationId xmlns:a16="http://schemas.microsoft.com/office/drawing/2014/main" id="{486A61CF-0026-4262-945E-D879DD19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87" y="34341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ет описания фото.">
            <a:extLst>
              <a:ext uri="{FF2B5EF4-FFF2-40B4-BE49-F238E27FC236}">
                <a16:creationId xmlns:a16="http://schemas.microsoft.com/office/drawing/2014/main" id="{67E3ADF7-D68A-4483-8E26-2D0224E54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02" y="1628800"/>
            <a:ext cx="3327834" cy="443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ет описания фото.">
            <a:extLst>
              <a:ext uri="{FF2B5EF4-FFF2-40B4-BE49-F238E27FC236}">
                <a16:creationId xmlns:a16="http://schemas.microsoft.com/office/drawing/2014/main" id="{A68BF3B1-1E49-4C01-96D9-C285B75C8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87" y="3500120"/>
            <a:ext cx="4370315" cy="3277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2589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447616"/>
            <a:ext cx="7383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/>
              <a:t>Яка </a:t>
            </a:r>
            <a:r>
              <a:rPr lang="ru-RU" sz="2400" b="1" dirty="0" err="1"/>
              <a:t>їжа</a:t>
            </a:r>
            <a:r>
              <a:rPr lang="ru-RU" sz="2400" b="1" dirty="0"/>
              <a:t> </a:t>
            </a:r>
            <a:r>
              <a:rPr lang="ru-RU" sz="2400" b="1" dirty="0" err="1"/>
              <a:t>корисна</a:t>
            </a:r>
            <a:r>
              <a:rPr lang="ru-RU" sz="2400" b="1" dirty="0"/>
              <a:t> для правильного </a:t>
            </a:r>
            <a:r>
              <a:rPr lang="ru-RU" sz="2400" b="1" dirty="0" err="1"/>
              <a:t>формування</a:t>
            </a:r>
            <a:r>
              <a:rPr lang="ru-RU" sz="2400" b="1" dirty="0"/>
              <a:t> </a:t>
            </a:r>
            <a:r>
              <a:rPr lang="ru-RU" sz="2400" b="1"/>
              <a:t>хребта? Містить мінеральну речовину кальцій (Са)?</a:t>
            </a:r>
            <a:endParaRPr lang="ru-RU" sz="2400" b="1" dirty="0"/>
          </a:p>
          <a:p>
            <a:pPr fontAlgn="t"/>
            <a:endParaRPr lang="uk-UA" dirty="0"/>
          </a:p>
        </p:txBody>
      </p:sp>
      <p:pic>
        <p:nvPicPr>
          <p:cNvPr id="4" name="Picture 12" descr="Приготування річкової риби коропа і карас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008" y="2363646"/>
            <a:ext cx="3027478" cy="19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Шоколад корисніше вживати чоловікам, а не жінкам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46" y="3501483"/>
            <a:ext cx="28289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Йогурт: в чем его отличие от других кисломолочных продуктов / на сайте  Росконтроль.рф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24" y="4833508"/>
            <a:ext cx="2765046" cy="183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587" y="2766727"/>
            <a:ext cx="17363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А) </a:t>
            </a:r>
            <a:r>
              <a:rPr lang="ru-RU" sz="3200" b="1" dirty="0" err="1"/>
              <a:t>риба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81199" y="4284385"/>
            <a:ext cx="2611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Б) </a:t>
            </a:r>
            <a:r>
              <a:rPr lang="ru-RU" sz="3200" b="1" dirty="0" err="1"/>
              <a:t>цукерки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44415" y="5949280"/>
            <a:ext cx="20954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В) йогурт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2946808" y="494188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Перевір знання</a:t>
            </a:r>
          </a:p>
        </p:txBody>
      </p:sp>
    </p:spTree>
    <p:extLst>
      <p:ext uri="{BB962C8B-B14F-4D97-AF65-F5344CB8AC3E}">
        <p14:creationId xmlns:p14="http://schemas.microsoft.com/office/powerpoint/2010/main" val="4158144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447616"/>
            <a:ext cx="73836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/>
              <a:t>Корисна їжа, що містить багато вітаміну С, який захищає від застуди…</a:t>
            </a:r>
            <a:endParaRPr lang="ru-RU" sz="2400" b="1" dirty="0"/>
          </a:p>
          <a:p>
            <a:pPr fontAlgn="t"/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21829" y="2766727"/>
            <a:ext cx="3036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А</a:t>
            </a:r>
            <a:r>
              <a:rPr lang="ru-RU" sz="3200" b="1"/>
              <a:t>) булочки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81199" y="4284385"/>
            <a:ext cx="2611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Б</a:t>
            </a:r>
            <a:r>
              <a:rPr lang="ru-RU" sz="3200" b="1"/>
              <a:t>) ягоди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63757" y="5778791"/>
            <a:ext cx="20954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</a:t>
            </a:r>
            <a:r>
              <a:rPr lang="ru-RU" sz="3200" b="1"/>
              <a:t>) каша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2946808" y="494188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Перевір знання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40" y="2325760"/>
            <a:ext cx="2985428" cy="1679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828" y="4869159"/>
            <a:ext cx="2588852" cy="1814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42" y="3733809"/>
            <a:ext cx="273367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77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447616"/>
            <a:ext cx="7383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/>
              <a:t>Вітамін який підвищує імунітет, є у рибі, печінці, яєчному жовтку, а також утворюється в шкірі людини під дією сонця …</a:t>
            </a:r>
            <a:endParaRPr lang="ru-RU" sz="2400" b="1" dirty="0"/>
          </a:p>
          <a:p>
            <a:pPr fontAlgn="t"/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94623" y="4847005"/>
            <a:ext cx="3036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А</a:t>
            </a:r>
            <a:r>
              <a:rPr lang="ru-RU" sz="3200" b="1"/>
              <a:t>) Вітамін А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66967" y="4847005"/>
            <a:ext cx="3276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Б</a:t>
            </a:r>
            <a:r>
              <a:rPr lang="ru-RU" sz="3200" b="1"/>
              <a:t>) Вітамін С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63756" y="5778791"/>
            <a:ext cx="3444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</a:t>
            </a:r>
            <a:r>
              <a:rPr lang="ru-RU" sz="3200" b="1"/>
              <a:t>) Вітамін </a:t>
            </a:r>
            <a:r>
              <a:rPr lang="en-US" sz="3200" b="1"/>
              <a:t>D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2946808" y="494188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Перевір знання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56"/>
          <a:stretch/>
        </p:blipFill>
        <p:spPr>
          <a:xfrm>
            <a:off x="6444208" y="2834718"/>
            <a:ext cx="2631845" cy="165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246" y="2834966"/>
            <a:ext cx="2649600" cy="1656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34718"/>
            <a:ext cx="2476261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67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Встанови відповідність:</a:t>
            </a:r>
            <a:endParaRPr lang="uk-UA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202535" y="1772816"/>
            <a:ext cx="7890080" cy="25922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2296" indent="0">
              <a:buFontTx/>
              <a:buNone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А) Необхідний для підтримання здоров’я скелету, утворюється в шкірі на сонці</a:t>
            </a:r>
          </a:p>
          <a:p>
            <a:pPr marL="82296" indent="0">
              <a:buFontTx/>
              <a:buNone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Б) Зміцнює імунітет, запобігає застудам</a:t>
            </a:r>
          </a:p>
          <a:p>
            <a:pPr marL="82296" indent="0">
              <a:buFontTx/>
              <a:buNone/>
            </a:pPr>
            <a:r>
              <a:rPr lang="uk-UA">
                <a:latin typeface="Times New Roman" pitchFamily="18" charset="0"/>
                <a:cs typeface="Times New Roman" pitchFamily="18" charset="0"/>
              </a:rPr>
              <a:t>В) Сприяє росту, необхідний для здоров’я шкіри, волосся, нормалізує зір </a:t>
            </a:r>
          </a:p>
          <a:p>
            <a:pPr marL="82296" indent="0">
              <a:buFontTx/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745071"/>
            <a:ext cx="1584176" cy="1406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45071"/>
            <a:ext cx="1584176" cy="14065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745071"/>
            <a:ext cx="1584176" cy="1406511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803531" y="4843168"/>
            <a:ext cx="1616341" cy="12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2296" indent="0" algn="ctr">
              <a:buFontTx/>
              <a:buNone/>
            </a:pPr>
            <a:endParaRPr lang="uk-UA" sz="105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FontTx/>
              <a:buNone/>
            </a:pPr>
            <a:r>
              <a:rPr lang="uk-UA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Вітамін </a:t>
            </a:r>
          </a:p>
          <a:p>
            <a:pPr marL="82296" indent="0" algn="ctr">
              <a:buFontTx/>
              <a:buNone/>
            </a:pPr>
            <a:r>
              <a:rPr lang="uk-UA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uk-UA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FontTx/>
              <a:buNone/>
            </a:pPr>
            <a:endParaRPr lang="uk-UA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021503" y="4843168"/>
            <a:ext cx="1616341" cy="12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2296" indent="0" algn="ctr">
              <a:buFontTx/>
              <a:buNone/>
            </a:pPr>
            <a:endParaRPr lang="uk-UA" sz="105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FontTx/>
              <a:buNone/>
            </a:pPr>
            <a:r>
              <a:rPr lang="uk-UA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Вітамін </a:t>
            </a:r>
          </a:p>
          <a:p>
            <a:pPr marL="82296" indent="0" algn="ctr">
              <a:buFontTx/>
              <a:buNone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uk-UA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FontTx/>
              <a:buNone/>
            </a:pPr>
            <a:endParaRPr lang="uk-UA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239476" y="4843168"/>
            <a:ext cx="1616341" cy="12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2296" indent="0" algn="ctr">
              <a:buFontTx/>
              <a:buNone/>
            </a:pPr>
            <a:endParaRPr lang="uk-UA" sz="105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FontTx/>
              <a:buNone/>
            </a:pPr>
            <a:r>
              <a:rPr lang="uk-UA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Вітамін </a:t>
            </a:r>
          </a:p>
          <a:p>
            <a:pPr marL="82296" indent="0" algn="ctr">
              <a:buFontTx/>
              <a:buNone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uk-UA" sz="2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indent="0" algn="ctr">
              <a:buFontTx/>
              <a:buNone/>
            </a:pPr>
            <a:endParaRPr lang="uk-UA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7413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Встанови відповідність:</a:t>
            </a:r>
            <a:endParaRPr lang="uk-UA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92" r="8331"/>
          <a:stretch>
            <a:fillRect/>
          </a:stretch>
        </p:blipFill>
        <p:spPr bwMode="auto">
          <a:xfrm>
            <a:off x="6300192" y="2097048"/>
            <a:ext cx="2679905" cy="176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97048"/>
            <a:ext cx="2660459" cy="176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r="10104" b="7741"/>
          <a:stretch/>
        </p:blipFill>
        <p:spPr>
          <a:xfrm>
            <a:off x="3903943" y="2097048"/>
            <a:ext cx="2340390" cy="176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5677" y="152779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/>
              <a:t>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7968" y="152779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/>
              <a:t>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1962" y="152779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/>
              <a:t>Б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8264" y="4982651"/>
            <a:ext cx="1133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/>
              <a:t>білки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3727" y="4994687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/>
              <a:t>вуглеводи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23346" y="5836868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/>
              <a:t>жири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740029" y="4005064"/>
            <a:ext cx="4208235" cy="9896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740029" y="3931343"/>
            <a:ext cx="2096292" cy="10633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2" idx="0"/>
          </p:cNvCxnSpPr>
          <p:nvPr/>
        </p:nvCxnSpPr>
        <p:spPr>
          <a:xfrm flipH="1">
            <a:off x="5074138" y="4005064"/>
            <a:ext cx="2440948" cy="18318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584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772736"/>
            <a:ext cx="7481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/>
              <a:t>Загадки про поживне. Автор: Тетяна Чорновіл </a:t>
            </a:r>
          </a:p>
          <a:p>
            <a:r>
              <a:rPr lang="de-DE">
                <a:hlinkClick r:id="rId2"/>
              </a:rPr>
              <a:t>https://probapera.org/publication/13/17952/zahadky-pro-pozhyvne.html</a:t>
            </a:r>
            <a:r>
              <a:rPr lang="uk-UA">
                <a:hlinkClick r:id="rId2"/>
              </a:rPr>
              <a:t> 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32026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6516216" y="5085184"/>
            <a:ext cx="2232248" cy="139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2971800" y="3776663"/>
            <a:ext cx="28194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endParaRPr lang="en-US" sz="3200" b="1" dirty="0">
              <a:cs typeface="Arial" charset="0"/>
            </a:endParaRP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3857620" y="2880687"/>
            <a:ext cx="2057392" cy="128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1142976" y="357167"/>
            <a:ext cx="6143668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Для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нормальної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роботи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травної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системи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необхідно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харчуватися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в один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і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той же час.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Дотримання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режиму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харчування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забезпечує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швидке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перетравлювання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їжі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і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краще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її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Calibri" pitchFamily="34" charset="0"/>
                <a:ea typeface="+mn-ea"/>
                <a:cs typeface="Calibri" pitchFamily="34" charset="0"/>
              </a:rPr>
              <a:t>засвоєння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</a:t>
            </a:r>
            <a:b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6286512" y="2874406"/>
            <a:ext cx="2500330" cy="156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1285852" y="2780928"/>
            <a:ext cx="2214578" cy="158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1475656" y="5040179"/>
            <a:ext cx="2376264" cy="1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1773948" y="413978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Сніданок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899415" y="425660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Обід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876256" y="637203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Полуденок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000232" y="628652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Вечеря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000496" y="4071942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err="1"/>
              <a:t>Підобідок</a:t>
            </a:r>
            <a:endParaRPr lang="ru-RU" b="1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24" b="43243" l="710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30" t="15793" b="59761"/>
          <a:stretch/>
        </p:blipFill>
        <p:spPr bwMode="auto">
          <a:xfrm>
            <a:off x="1641065" y="4509120"/>
            <a:ext cx="2065396" cy="120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8" t="28268" r="33745" b="35866"/>
          <a:stretch>
            <a:fillRect/>
          </a:stretch>
        </p:blipFill>
        <p:spPr bwMode="auto">
          <a:xfrm>
            <a:off x="4209143" y="4635839"/>
            <a:ext cx="2000264" cy="1857388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8" b="81959" l="25097" r="77220"/>
                    </a14:imgEffect>
                  </a14:imgLayer>
                </a14:imgProps>
              </a:ext>
            </a:extLst>
          </a:blip>
          <a:srcRect l="18928" t="4651" r="15860" b="13725"/>
          <a:stretch/>
        </p:blipFill>
        <p:spPr bwMode="auto">
          <a:xfrm>
            <a:off x="4209143" y="2348880"/>
            <a:ext cx="1335222" cy="11527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 descr="Весенний омлет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15" y="2708920"/>
            <a:ext cx="2010651" cy="126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9" b="94948" l="1875" r="77438">
                        <a14:foregroundMark x1="7625" y1="51668" x2="7625" y2="51668"/>
                        <a14:foregroundMark x1="9500" y1="55005" x2="9500" y2="55005"/>
                        <a14:foregroundMark x1="9188" y1="55958" x2="9188" y2="55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312"/>
          <a:stretch/>
        </p:blipFill>
        <p:spPr>
          <a:xfrm rot="21177087">
            <a:off x="6384181" y="1993481"/>
            <a:ext cx="2337721" cy="1750508"/>
          </a:xfrm>
          <a:prstGeom prst="rect">
            <a:avLst/>
          </a:prstGeom>
        </p:spPr>
      </p:pic>
      <p:pic>
        <p:nvPicPr>
          <p:cNvPr id="1030" name="Picture 6" descr="Домашні сирники з манкою: рецепт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9" b="99093" l="2115" r="100000">
                        <a14:foregroundMark x1="39275" y1="21542" x2="39275" y2="21542"/>
                        <a14:foregroundMark x1="33535" y1="35374" x2="33535" y2="35374"/>
                        <a14:foregroundMark x1="23414" y1="32426" x2="24169" y2="32426"/>
                        <a14:foregroundMark x1="32628" y1="21542" x2="32628" y2="21542"/>
                        <a14:foregroundMark x1="37462" y1="17234" x2="37462" y2="17234"/>
                        <a14:foregroundMark x1="50906" y1="19728" x2="50906" y2="19728"/>
                        <a14:foregroundMark x1="40332" y1="31973" x2="40332" y2="31973"/>
                        <a14:foregroundMark x1="44411" y1="18367" x2="44411" y2="18367"/>
                        <a14:foregroundMark x1="63293" y1="41043" x2="63293" y2="41043"/>
                        <a14:foregroundMark x1="65408" y1="36054" x2="66163" y2="36054"/>
                        <a14:foregroundMark x1="69033" y1="40816" x2="69033" y2="40816"/>
                        <a14:foregroundMark x1="79456" y1="72336" x2="79456" y2="72336"/>
                        <a14:foregroundMark x1="70242" y1="77098" x2="70997" y2="77098"/>
                        <a14:foregroundMark x1="93505" y1="71882" x2="93505" y2="71882"/>
                        <a14:foregroundMark x1="85801" y1="80952" x2="85801" y2="8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15" y="4653136"/>
            <a:ext cx="1607355" cy="105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38" y="1484920"/>
            <a:ext cx="1846033" cy="1224000"/>
          </a:xfrm>
          <a:prstGeom prst="flowChartOnlineStorag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7257" b="4057"/>
          <a:stretch/>
        </p:blipFill>
        <p:spPr>
          <a:xfrm>
            <a:off x="6118888" y="2565040"/>
            <a:ext cx="1765480" cy="1224000"/>
          </a:xfrm>
          <a:prstGeom prst="flowChartOnlineStorag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19" y="3995870"/>
            <a:ext cx="1839349" cy="1224000"/>
          </a:xfrm>
          <a:prstGeom prst="flowChartOnlineStorag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46" y="5229336"/>
            <a:ext cx="1839350" cy="1224000"/>
          </a:xfrm>
          <a:prstGeom prst="flowChartOnlineStorag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7" y="5198599"/>
            <a:ext cx="1713600" cy="1224000"/>
          </a:xfrm>
          <a:prstGeom prst="flowChartOnlineStorage">
            <a:avLst/>
          </a:prstGeom>
          <a:ln>
            <a:solidFill>
              <a:srgbClr val="D1F7FB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92696"/>
            <a:ext cx="6496050" cy="762000"/>
          </a:xfrm>
        </p:spPr>
        <p:txBody>
          <a:bodyPr/>
          <a:lstStyle/>
          <a:p>
            <a:r>
              <a:rPr lang="ru-RU" sz="2800"/>
              <a:t>Харчування -  важливий чинник, що впливає на здоров’я</a:t>
            </a:r>
            <a:br>
              <a:rPr lang="uk-UA" sz="2800"/>
            </a:br>
            <a:endParaRPr lang="uk-UA" sz="280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80630181"/>
              </p:ext>
            </p:extLst>
          </p:nvPr>
        </p:nvGraphicFramePr>
        <p:xfrm>
          <a:off x="1327936" y="1412776"/>
          <a:ext cx="763655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87624" y="1920864"/>
            <a:ext cx="39026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/>
              <a:t>Продукти харчування містять необхідні </a:t>
            </a:r>
          </a:p>
          <a:p>
            <a:r>
              <a:rPr lang="ru-RU" sz="2400" b="1"/>
              <a:t>для життя </a:t>
            </a:r>
          </a:p>
          <a:p>
            <a:r>
              <a:rPr lang="ru-RU" sz="2400" b="1"/>
              <a:t>і розвитку </a:t>
            </a:r>
          </a:p>
          <a:p>
            <a:r>
              <a:rPr lang="ru-RU" sz="2400" b="1"/>
              <a:t>поживні </a:t>
            </a:r>
          </a:p>
          <a:p>
            <a:r>
              <a:rPr lang="ru-RU" sz="2400" b="1"/>
              <a:t>речовини. </a:t>
            </a:r>
            <a:endParaRPr lang="uk-UA" sz="2400" b="1"/>
          </a:p>
        </p:txBody>
      </p:sp>
    </p:spTree>
    <p:extLst>
      <p:ext uri="{BB962C8B-B14F-4D97-AF65-F5344CB8AC3E}">
        <p14:creationId xmlns:p14="http://schemas.microsoft.com/office/powerpoint/2010/main" val="132366467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969A5C2-FEB3-4FE8-B547-3EF7C3D53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23" y="548680"/>
            <a:ext cx="2280118" cy="5066930"/>
          </a:xfrm>
        </p:spPr>
      </p:pic>
      <p:pic>
        <p:nvPicPr>
          <p:cNvPr id="1026" name="Picture 2" descr="Нет описания фото.">
            <a:extLst>
              <a:ext uri="{FF2B5EF4-FFF2-40B4-BE49-F238E27FC236}">
                <a16:creationId xmlns:a16="http://schemas.microsoft.com/office/drawing/2014/main" id="{129838BC-F3D1-4C47-8826-A34EAE73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18" y="1700808"/>
            <a:ext cx="2280118" cy="50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т описания фото.">
            <a:extLst>
              <a:ext uri="{FF2B5EF4-FFF2-40B4-BE49-F238E27FC236}">
                <a16:creationId xmlns:a16="http://schemas.microsoft.com/office/drawing/2014/main" id="{F390FFC7-6F3D-47DD-B02F-48FD4EAB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2376264" cy="52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54853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28728" y="476672"/>
            <a:ext cx="1919136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uk-UA" sz="3600" dirty="0">
                <a:solidFill>
                  <a:srgbClr val="002060"/>
                </a:solidFill>
              </a:rPr>
              <a:t>Білки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6" name="Picture 9" descr="моло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666551" y="3498736"/>
            <a:ext cx="2165350" cy="2373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1" descr="квасол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3"/>
          <a:stretch/>
        </p:blipFill>
        <p:spPr bwMode="auto">
          <a:xfrm>
            <a:off x="3764934" y="1615956"/>
            <a:ext cx="2587523" cy="1323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0" descr="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76" y="1612490"/>
            <a:ext cx="2197439" cy="1327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7624" y="3933056"/>
            <a:ext cx="48192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Функції: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Будівельна (клітини та тканини)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Регуляторна (гормони)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Транспортна (гемоглобін)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Захисна (антитіла, інтерферон)</a:t>
            </a:r>
          </a:p>
        </p:txBody>
      </p:sp>
      <p:pic>
        <p:nvPicPr>
          <p:cNvPr id="10" name="Picture 8" descr="яйц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13" y="1615956"/>
            <a:ext cx="2084588" cy="1323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664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085" y="1988840"/>
            <a:ext cx="5958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/>
              <a:t>З </a:t>
            </a:r>
            <a:r>
              <a:rPr lang="ru-RU" sz="2400" b="1"/>
              <a:t>БІЛКОМ,</a:t>
            </a:r>
            <a:r>
              <a:rPr lang="ru-RU" sz="2400"/>
              <a:t> на грядці квітну, в’юся</a:t>
            </a:r>
          </a:p>
          <a:p>
            <a:r>
              <a:rPr lang="ru-RU" sz="2400"/>
              <a:t>І в борщ попасти не боюся.</a:t>
            </a:r>
          </a:p>
          <a:p>
            <a:r>
              <a:rPr lang="ru-RU" sz="2400"/>
              <a:t>Змагатись з м’ясом – моя доля,</a:t>
            </a:r>
          </a:p>
          <a:p>
            <a:r>
              <a:rPr lang="ru-RU" sz="2400"/>
              <a:t>А люди звуть мене 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96136" y="3373834"/>
            <a:ext cx="165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( </a:t>
            </a:r>
            <a:r>
              <a:rPr lang="ru-RU" b="1"/>
              <a:t>КВАСОЛЯ</a:t>
            </a:r>
            <a:r>
              <a:rPr lang="ru-RU"/>
              <a:t> ).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28728" y="476672"/>
            <a:ext cx="2639216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uk-UA" sz="3600">
                <a:solidFill>
                  <a:srgbClr val="002060"/>
                </a:solidFill>
              </a:rPr>
              <a:t>Загадка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3861048"/>
            <a:ext cx="3863351" cy="263691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93" r="-578"/>
            </a:stretch>
          </a:blipFill>
          <a:ln w="381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/>
          <a:stretch/>
        </p:blipFill>
        <p:spPr>
          <a:xfrm>
            <a:off x="5076056" y="3861048"/>
            <a:ext cx="4034812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48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1905000" y="1524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uk-UA">
                <a:solidFill>
                  <a:schemeClr val="accent5">
                    <a:lumMod val="25000"/>
                  </a:schemeClr>
                </a:solidFill>
              </a:rPr>
              <a:t>Жири </a:t>
            </a:r>
            <a:endParaRPr lang="ru-RU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6872" y="3861048"/>
            <a:ext cx="33222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Функції: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 err="1">
                <a:solidFill>
                  <a:schemeClr val="accent6">
                    <a:lumMod val="50000"/>
                  </a:schemeClr>
                </a:solidFill>
              </a:rPr>
              <a:t>Запасаюча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Теплоізоляційна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Захисна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Будівельна 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    (мембрани клітин)</a:t>
            </a:r>
          </a:p>
        </p:txBody>
      </p:sp>
      <p:pic>
        <p:nvPicPr>
          <p:cNvPr id="6" name="Picture 11" descr="масл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6" y="1628800"/>
            <a:ext cx="2673024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сал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04" y="1628800"/>
            <a:ext cx="2657585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Растительное масло - описание продукта на Gastronom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22" y="1614534"/>
            <a:ext cx="2668434" cy="1599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2" r="8331"/>
          <a:stretch>
            <a:fillRect/>
          </a:stretch>
        </p:blipFill>
        <p:spPr bwMode="auto">
          <a:xfrm>
            <a:off x="4709128" y="3478967"/>
            <a:ext cx="4163230" cy="2740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6068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170080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/>
              <a:t>А я рідка, немов водиця,</a:t>
            </a:r>
          </a:p>
          <a:p>
            <a:r>
              <a:rPr lang="ru-RU" sz="2400"/>
              <a:t>Салат без мене не годиться,</a:t>
            </a:r>
          </a:p>
          <a:p>
            <a:r>
              <a:rPr lang="ru-RU" sz="2400"/>
              <a:t>Бо все змастити – моя мрія.</a:t>
            </a:r>
          </a:p>
          <a:p>
            <a:r>
              <a:rPr lang="ru-RU" sz="2400"/>
              <a:t>Я </a:t>
            </a:r>
            <a:r>
              <a:rPr lang="ru-RU" sz="2400" b="1"/>
              <a:t>ЖИР</a:t>
            </a:r>
            <a:r>
              <a:rPr lang="ru-RU" sz="2400"/>
              <a:t> по імені …</a:t>
            </a:r>
            <a:br>
              <a:rPr lang="ru-RU" sz="2400"/>
            </a:br>
            <a:endParaRPr lang="uk-UA" sz="2400"/>
          </a:p>
        </p:txBody>
      </p:sp>
      <p:sp>
        <p:nvSpPr>
          <p:cNvPr id="3" name="Прямоугольник 2"/>
          <p:cNvSpPr/>
          <p:nvPr/>
        </p:nvSpPr>
        <p:spPr>
          <a:xfrm>
            <a:off x="5753156" y="2954536"/>
            <a:ext cx="1192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/>
              <a:t>( </a:t>
            </a:r>
            <a:r>
              <a:rPr lang="ru-RU" sz="2000" b="1"/>
              <a:t>ОЛІЯ</a:t>
            </a:r>
            <a:r>
              <a:rPr lang="ru-RU" sz="2000"/>
              <a:t> ).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28728" y="476672"/>
            <a:ext cx="2639216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uk-UA" sz="3600">
                <a:solidFill>
                  <a:srgbClr val="002060"/>
                </a:solidFill>
              </a:rPr>
              <a:t>Загадка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39800"/>
            <a:ext cx="3639366" cy="2796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r="8156"/>
          <a:stretch/>
        </p:blipFill>
        <p:spPr>
          <a:xfrm>
            <a:off x="1187624" y="3656919"/>
            <a:ext cx="4113865" cy="27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70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ZdorPitAni - копия">
  <a:themeElements>
    <a:clrScheme name="Default Design 1">
      <a:dk1>
        <a:srgbClr val="000000"/>
      </a:dk1>
      <a:lt1>
        <a:srgbClr val="FFFFFF"/>
      </a:lt1>
      <a:dk2>
        <a:srgbClr val="FDD903"/>
      </a:dk2>
      <a:lt2>
        <a:srgbClr val="B2B2B2"/>
      </a:lt2>
      <a:accent1>
        <a:srgbClr val="FF9900"/>
      </a:accent1>
      <a:accent2>
        <a:srgbClr val="76C73F"/>
      </a:accent2>
      <a:accent3>
        <a:srgbClr val="FFFFFF"/>
      </a:accent3>
      <a:accent4>
        <a:srgbClr val="000000"/>
      </a:accent4>
      <a:accent5>
        <a:srgbClr val="FFCAAA"/>
      </a:accent5>
      <a:accent6>
        <a:srgbClr val="6AB438"/>
      </a:accent6>
      <a:hlink>
        <a:srgbClr val="E2507A"/>
      </a:hlink>
      <a:folHlink>
        <a:srgbClr val="5ACAA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FDD903"/>
        </a:dk2>
        <a:lt2>
          <a:srgbClr val="B2B2B2"/>
        </a:lt2>
        <a:accent1>
          <a:srgbClr val="FF9900"/>
        </a:accent1>
        <a:accent2>
          <a:srgbClr val="76C73F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6AB438"/>
        </a:accent6>
        <a:hlink>
          <a:srgbClr val="E2507A"/>
        </a:hlink>
        <a:folHlink>
          <a:srgbClr val="5ACA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AFE91F"/>
        </a:dk2>
        <a:lt2>
          <a:srgbClr val="B2B2B2"/>
        </a:lt2>
        <a:accent1>
          <a:srgbClr val="70D34D"/>
        </a:accent1>
        <a:accent2>
          <a:srgbClr val="4192DB"/>
        </a:accent2>
        <a:accent3>
          <a:srgbClr val="FFFFFF"/>
        </a:accent3>
        <a:accent4>
          <a:srgbClr val="000000"/>
        </a:accent4>
        <a:accent5>
          <a:srgbClr val="BBE6B2"/>
        </a:accent5>
        <a:accent6>
          <a:srgbClr val="3A84C6"/>
        </a:accent6>
        <a:hlink>
          <a:srgbClr val="EC7A24"/>
        </a:hlink>
        <a:folHlink>
          <a:srgbClr val="AB6C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72D3F6"/>
        </a:dk2>
        <a:lt2>
          <a:srgbClr val="B2B2B2"/>
        </a:lt2>
        <a:accent1>
          <a:srgbClr val="51A0E1"/>
        </a:accent1>
        <a:accent2>
          <a:srgbClr val="7FCD53"/>
        </a:accent2>
        <a:accent3>
          <a:srgbClr val="FFFFFF"/>
        </a:accent3>
        <a:accent4>
          <a:srgbClr val="000000"/>
        </a:accent4>
        <a:accent5>
          <a:srgbClr val="B3CDEE"/>
        </a:accent5>
        <a:accent6>
          <a:srgbClr val="72BA4A"/>
        </a:accent6>
        <a:hlink>
          <a:srgbClr val="CB518E"/>
        </a:hlink>
        <a:folHlink>
          <a:srgbClr val="DB86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ZdorPitAni - копия</Template>
  <TotalTime>963</TotalTime>
  <Words>708</Words>
  <Application>Microsoft Office PowerPoint</Application>
  <PresentationFormat>Екран (4:3)</PresentationFormat>
  <Paragraphs>188</Paragraphs>
  <Slides>29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Bernard MT Condensed</vt:lpstr>
      <vt:lpstr>Bookman Old Style</vt:lpstr>
      <vt:lpstr>Calibri</vt:lpstr>
      <vt:lpstr>Times New Roman</vt:lpstr>
      <vt:lpstr>Wingdings</vt:lpstr>
      <vt:lpstr>ZdorPitAni - копия</vt:lpstr>
      <vt:lpstr>Презентація PowerPoint</vt:lpstr>
      <vt:lpstr>Раціон харчування школяра</vt:lpstr>
      <vt:lpstr>Презентація PowerPoint</vt:lpstr>
      <vt:lpstr>Харчування -  важливий чинник, що впливає на здоров’я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Продукти багаті вітамінами</vt:lpstr>
      <vt:lpstr>Презентація PowerPoint</vt:lpstr>
      <vt:lpstr>Презентація PowerPoint</vt:lpstr>
      <vt:lpstr>Мінеральні речовини</vt:lpstr>
      <vt:lpstr>Презентація PowerPoint</vt:lpstr>
      <vt:lpstr>Харчова піраміда</vt:lpstr>
      <vt:lpstr>Добовий раціон</vt:lpstr>
      <vt:lpstr>Корисна і шкідлива їжа</vt:lpstr>
      <vt:lpstr>Презентація PowerPoint</vt:lpstr>
      <vt:lpstr>Вибери корисну їжу:</vt:lpstr>
      <vt:lpstr>Правила харчування</vt:lpstr>
      <vt:lpstr>Презентація PowerPoint</vt:lpstr>
      <vt:lpstr>Презентація PowerPoint</vt:lpstr>
      <vt:lpstr>Презентація PowerPoint</vt:lpstr>
      <vt:lpstr>Презентація PowerPoint</vt:lpstr>
      <vt:lpstr>Встанови відповідність:</vt:lpstr>
      <vt:lpstr>Встанови відповідність:</vt:lpstr>
      <vt:lpstr>Презентація PowerPoint</vt:lpstr>
    </vt:vector>
  </TitlesOfParts>
  <Company>UralSOFT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ас</dc:creator>
  <cp:lastModifiedBy>Teacher</cp:lastModifiedBy>
  <cp:revision>95</cp:revision>
  <dcterms:created xsi:type="dcterms:W3CDTF">2012-09-13T11:08:55Z</dcterms:created>
  <dcterms:modified xsi:type="dcterms:W3CDTF">2025-01-13T10:07:08Z</dcterms:modified>
</cp:coreProperties>
</file>