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3" r:id="rId18"/>
    <p:sldId id="274" r:id="rId19"/>
    <p:sldId id="279" r:id="rId20"/>
    <p:sldId id="275" r:id="rId21"/>
    <p:sldId id="276" r:id="rId22"/>
    <p:sldId id="277" r:id="rId23"/>
    <p:sldId id="278" r:id="rId24"/>
    <p:sldId id="280" r:id="rId25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231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D25D-40A5-4A6E-8084-B3A8D66A53BC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342F-AA69-48FD-99DD-1E066BA54E4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52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D25D-40A5-4A6E-8084-B3A8D66A53BC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342F-AA69-48FD-99DD-1E066BA54E4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86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D25D-40A5-4A6E-8084-B3A8D66A53BC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342F-AA69-48FD-99DD-1E066BA54E4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43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D25D-40A5-4A6E-8084-B3A8D66A53BC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342F-AA69-48FD-99DD-1E066BA54E4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10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D25D-40A5-4A6E-8084-B3A8D66A53BC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342F-AA69-48FD-99DD-1E066BA54E4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2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D25D-40A5-4A6E-8084-B3A8D66A53BC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342F-AA69-48FD-99DD-1E066BA54E4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54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D25D-40A5-4A6E-8084-B3A8D66A53BC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342F-AA69-48FD-99DD-1E066BA54E4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00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D25D-40A5-4A6E-8084-B3A8D66A53BC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342F-AA69-48FD-99DD-1E066BA54E4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34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D25D-40A5-4A6E-8084-B3A8D66A53BC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342F-AA69-48FD-99DD-1E066BA54E4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8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D25D-40A5-4A6E-8084-B3A8D66A53BC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342F-AA69-48FD-99DD-1E066BA54E4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59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D25D-40A5-4A6E-8084-B3A8D66A53BC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342F-AA69-48FD-99DD-1E066BA54E4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017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BD25D-40A5-4A6E-8084-B3A8D66A53BC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4342F-AA69-48FD-99DD-1E066BA54E4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53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4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4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858001" cy="91691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283" l="0" r="100000">
                        <a14:foregroundMark x1="83333" y1="28755" x2="89352" y2="43777"/>
                        <a14:foregroundMark x1="61574" y1="13305" x2="64815" y2="5579"/>
                        <a14:foregroundMark x1="71296" y1="6009" x2="71296" y2="60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7175" y="443776"/>
            <a:ext cx="3233608" cy="34881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88179">
                        <a14:foregroundMark x1="68850" y1="89485" x2="68850" y2="89056"/>
                        <a14:foregroundMark x1="17572" y1="28541" x2="49521" y2="51717"/>
                        <a14:foregroundMark x1="36581" y1="16953" x2="64537" y2="59013"/>
                        <a14:foregroundMark x1="56390" y1="71030" x2="60703" y2="78541"/>
                        <a14:foregroundMark x1="74121" y1="83476" x2="76997" y2="899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7175" y="2722251"/>
            <a:ext cx="6113046" cy="40686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22" b="98222" l="3182" r="9386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428999" y="2478553"/>
            <a:ext cx="4118441" cy="42120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2065" y="3467716"/>
            <a:ext cx="40233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b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ШКІЛЬНОГО САМОВРЯДУВАННЯ </a:t>
            </a:r>
            <a:br>
              <a:rPr lang="ru-RU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2024-2025 </a:t>
            </a:r>
            <a:r>
              <a:rPr lang="ru-RU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983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596" b="1694"/>
          <a:stretch/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8864" y1="78222" x2="62500" y2="77778"/>
                        <a14:foregroundMark x1="40227" y1="82889" x2="41136" y2="84889"/>
                        <a14:foregroundMark x1="39773" y1="81556" x2="45909" y2="86222"/>
                        <a14:foregroundMark x1="40682" y1="88444" x2="62500" y2="87111"/>
                      </a14:backgroundRemoval>
                    </a14:imgEffect>
                  </a14:imgLayer>
                </a14:imgProps>
              </a:ext>
            </a:extLst>
          </a:blip>
          <a:srcRect b="17007"/>
          <a:stretch/>
        </p:blipFill>
        <p:spPr>
          <a:xfrm>
            <a:off x="-275844" y="-252967"/>
            <a:ext cx="2086356" cy="17708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88179">
                        <a14:foregroundMark x1="68850" y1="89485" x2="68850" y2="89056"/>
                        <a14:foregroundMark x1="17572" y1="28541" x2="49521" y2="51717"/>
                        <a14:foregroundMark x1="36581" y1="16953" x2="64537" y2="59013"/>
                        <a14:foregroundMark x1="56390" y1="71030" x2="60703" y2="78541"/>
                        <a14:foregroundMark x1="74121" y1="83476" x2="76997" y2="899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67333" y="1"/>
            <a:ext cx="5074539" cy="11201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62249" y="257736"/>
            <a:ext cx="4863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ГРУДЕНЬ</a:t>
            </a:r>
            <a:endParaRPr lang="en-US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244629"/>
              </p:ext>
            </p:extLst>
          </p:nvPr>
        </p:nvGraphicFramePr>
        <p:xfrm>
          <a:off x="366141" y="1249769"/>
          <a:ext cx="6125717" cy="77570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2064">
                  <a:extLst>
                    <a:ext uri="{9D8B030D-6E8A-4147-A177-3AD203B41FA5}">
                      <a16:colId xmlns:a16="http://schemas.microsoft.com/office/drawing/2014/main" val="2353317587"/>
                    </a:ext>
                  </a:extLst>
                </a:gridCol>
                <a:gridCol w="2750366">
                  <a:extLst>
                    <a:ext uri="{9D8B030D-6E8A-4147-A177-3AD203B41FA5}">
                      <a16:colId xmlns:a16="http://schemas.microsoft.com/office/drawing/2014/main" val="481427331"/>
                    </a:ext>
                  </a:extLst>
                </a:gridCol>
                <a:gridCol w="1331858">
                  <a:extLst>
                    <a:ext uri="{9D8B030D-6E8A-4147-A177-3AD203B41FA5}">
                      <a16:colId xmlns:a16="http://schemas.microsoft.com/office/drawing/2014/main" val="2699883206"/>
                    </a:ext>
                  </a:extLst>
                </a:gridCol>
                <a:gridCol w="1531429">
                  <a:extLst>
                    <a:ext uri="{9D8B030D-6E8A-4147-A177-3AD203B41FA5}">
                      <a16:colId xmlns:a16="http://schemas.microsoft.com/office/drawing/2014/main" val="905457793"/>
                    </a:ext>
                  </a:extLst>
                </a:gridCol>
              </a:tblGrid>
              <a:tr h="838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№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Зміст  роботи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Термін проведення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Відповідальні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7095934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Робота з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учнями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,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які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мають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початковий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рівень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знань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та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учнів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,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які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нерегулярно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виконують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домашні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завдання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«Ерудиції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права»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289319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Випуск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стіннівок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Майбутній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воїн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» до Дня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Збройних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Сил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України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,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підготовка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та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проведення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заходів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  до Дня 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Збройних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сил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України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«Шкільні </a:t>
                      </a:r>
                      <a:r>
                        <a:rPr lang="uk-UA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папараці</a:t>
                      </a: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476128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Зйомка відео «Подяка найкращим» слова подяки для ЗСУ та волонтерів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«Шкільні </a:t>
                      </a:r>
                      <a:r>
                        <a:rPr lang="uk-UA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папараці</a:t>
                      </a: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618763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Акція «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Шкільний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волонтер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пліч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-о-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пліч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із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захисниками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України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 </a:t>
                      </a:r>
                    </a:p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(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збір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матеріалу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для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виготовлення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маскувальних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сіток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«Волонтерський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десант»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109726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Акція «Діти – дітям» допомога дітям з інвалідністю, майстер-класи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«Волонтерський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десант»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485751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День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Збройних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Сил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України</a:t>
                      </a:r>
                      <a:b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Захід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«Благодійний концерт - Разом до перемоги»</a:t>
                      </a:r>
                      <a:r>
                        <a:rPr lang="uk-UA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допомога в організації</a:t>
                      </a:r>
                      <a:endParaRPr lang="ru-RU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«Волонтерський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десант»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«Свято Є»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901635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Зйомка відео «Бажання українських</a:t>
                      </a:r>
                      <a:r>
                        <a:rPr lang="uk-UA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дітей» до Дня Святого Миколая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«Шкільні </a:t>
                      </a:r>
                      <a:r>
                        <a:rPr lang="uk-UA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папараці</a:t>
                      </a: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185984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Випуск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буклету  до 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Міжнародного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дня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боротьби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зі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СНІДом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«Шкільні </a:t>
                      </a:r>
                      <a:r>
                        <a:rPr lang="uk-UA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папараці</a:t>
                      </a: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829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2431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596" b="1694"/>
          <a:stretch/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88179">
                        <a14:foregroundMark x1="68850" y1="89485" x2="68850" y2="89056"/>
                        <a14:foregroundMark x1="17572" y1="28541" x2="49521" y2="51717"/>
                        <a14:foregroundMark x1="36581" y1="16953" x2="64537" y2="59013"/>
                        <a14:foregroundMark x1="56390" y1="71030" x2="60703" y2="78541"/>
                        <a14:foregroundMark x1="74121" y1="83476" x2="76997" y2="899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67333" y="1"/>
            <a:ext cx="5074539" cy="11201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62249" y="257736"/>
            <a:ext cx="4863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ГРУДЕНЬ</a:t>
            </a:r>
            <a:endParaRPr lang="en-US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b="9603"/>
          <a:stretch/>
        </p:blipFill>
        <p:spPr>
          <a:xfrm>
            <a:off x="5193791" y="-232086"/>
            <a:ext cx="1859585" cy="1718308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158668"/>
              </p:ext>
            </p:extLst>
          </p:nvPr>
        </p:nvGraphicFramePr>
        <p:xfrm>
          <a:off x="366141" y="1249769"/>
          <a:ext cx="6125717" cy="778392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2064">
                  <a:extLst>
                    <a:ext uri="{9D8B030D-6E8A-4147-A177-3AD203B41FA5}">
                      <a16:colId xmlns:a16="http://schemas.microsoft.com/office/drawing/2014/main" val="2353317587"/>
                    </a:ext>
                  </a:extLst>
                </a:gridCol>
                <a:gridCol w="2764881">
                  <a:extLst>
                    <a:ext uri="{9D8B030D-6E8A-4147-A177-3AD203B41FA5}">
                      <a16:colId xmlns:a16="http://schemas.microsoft.com/office/drawing/2014/main" val="481427331"/>
                    </a:ext>
                  </a:extLst>
                </a:gridCol>
                <a:gridCol w="1317343">
                  <a:extLst>
                    <a:ext uri="{9D8B030D-6E8A-4147-A177-3AD203B41FA5}">
                      <a16:colId xmlns:a16="http://schemas.microsoft.com/office/drawing/2014/main" val="2699883206"/>
                    </a:ext>
                  </a:extLst>
                </a:gridCol>
                <a:gridCol w="1531429">
                  <a:extLst>
                    <a:ext uri="{9D8B030D-6E8A-4147-A177-3AD203B41FA5}">
                      <a16:colId xmlns:a16="http://schemas.microsoft.com/office/drawing/2014/main" val="905457793"/>
                    </a:ext>
                  </a:extLst>
                </a:gridCol>
              </a:tblGrid>
              <a:tr h="651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№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Зміст  роботи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Термін проведення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Відповідальні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7095934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Зйомка відео «Моя </a:t>
                      </a:r>
                      <a:r>
                        <a:rPr lang="uk-UA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суперсила</a:t>
                      </a: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в тому, що я</a:t>
                      </a:r>
                      <a:r>
                        <a:rPr lang="uk-UA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українка» до Дня хустки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«Шкільні </a:t>
                      </a:r>
                      <a:r>
                        <a:rPr lang="uk-UA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папараці</a:t>
                      </a: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289319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uk-UA" dirty="0"/>
                        <a:t>10.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День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благодійності</a:t>
                      </a:r>
                      <a:br>
                        <a:rPr lang="ru-RU" sz="1400" b="1" i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Акція «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Добрі</a:t>
                      </a:r>
                      <a:r>
                        <a:rPr lang="ru-RU" sz="1400" b="0" i="0" u="none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i="0" u="none" baseline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діла</a:t>
                      </a:r>
                      <a:r>
                        <a:rPr lang="ru-RU" sz="1400" b="0" i="0" u="none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для </a:t>
                      </a:r>
                      <a:r>
                        <a:rPr lang="ru-RU" sz="1400" b="0" i="0" u="none" baseline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майбутнього</a:t>
                      </a:r>
                      <a:r>
                        <a:rPr lang="ru-RU" sz="1400" b="0" i="0" u="none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«Волонтерський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десант»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476128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14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грудня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–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Міжнародний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день чаю </a:t>
                      </a:r>
                      <a:b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Круглий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стіл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за чашкою чаю з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адміністрацією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Підсумки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самоврядування</a:t>
                      </a:r>
                      <a:r>
                        <a:rPr lang="ru-RU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за 1 семестр»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Рада старшокласників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618763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Обговорення</a:t>
                      </a:r>
                      <a:r>
                        <a:rPr lang="uk-UA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планів на 2 семестр. Редагування плану.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Рада старшокласників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109726"/>
                  </a:ext>
                </a:extLst>
              </a:tr>
              <a:tr h="300446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Акція «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Збережемо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ялинку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</a:t>
                      </a:r>
                      <a:r>
                        <a:rPr lang="uk-UA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Екопогляд</a:t>
                      </a: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485751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Участь в нараді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«Морально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правове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виховання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як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головний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фактор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соціалізації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особистості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 </a:t>
                      </a:r>
                    </a:p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в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учнів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Рада старшокласників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«Ерудиції та права»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901635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Організація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контролю за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виконанням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санітарно-гігієнічних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норм у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будинку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школи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«Здорові та спортивні»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185984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Створення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шкільного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соціологічного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агентства з метою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вивчення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соціального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психологічного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клімату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</a:t>
                      </a:r>
                      <a:r>
                        <a:rPr lang="ru-RU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aseline="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Опитування</a:t>
                      </a:r>
                      <a:r>
                        <a:rPr lang="ru-RU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«Школа і я в </a:t>
                      </a:r>
                      <a:r>
                        <a:rPr lang="ru-RU" sz="1400" baseline="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ній</a:t>
                      </a:r>
                      <a:r>
                        <a:rPr lang="ru-RU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«Здорові та спортивні»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829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6016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596" b="1694"/>
          <a:stretch/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88179">
                        <a14:foregroundMark x1="68850" y1="89485" x2="68850" y2="89056"/>
                        <a14:foregroundMark x1="17572" y1="28541" x2="49521" y2="51717"/>
                        <a14:foregroundMark x1="36581" y1="16953" x2="64537" y2="59013"/>
                        <a14:foregroundMark x1="56390" y1="71030" x2="60703" y2="78541"/>
                        <a14:foregroundMark x1="74121" y1="83476" x2="76997" y2="899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67333" y="1"/>
            <a:ext cx="5074539" cy="11201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62249" y="257736"/>
            <a:ext cx="4863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ГРУДЕНЬ</a:t>
            </a:r>
            <a:endParaRPr lang="en-US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30" y="-201317"/>
            <a:ext cx="1859441" cy="1719221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450445"/>
              </p:ext>
            </p:extLst>
          </p:nvPr>
        </p:nvGraphicFramePr>
        <p:xfrm>
          <a:off x="366141" y="1249769"/>
          <a:ext cx="6125717" cy="610752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2064">
                  <a:extLst>
                    <a:ext uri="{9D8B030D-6E8A-4147-A177-3AD203B41FA5}">
                      <a16:colId xmlns:a16="http://schemas.microsoft.com/office/drawing/2014/main" val="2353317587"/>
                    </a:ext>
                  </a:extLst>
                </a:gridCol>
                <a:gridCol w="2689050">
                  <a:extLst>
                    <a:ext uri="{9D8B030D-6E8A-4147-A177-3AD203B41FA5}">
                      <a16:colId xmlns:a16="http://schemas.microsoft.com/office/drawing/2014/main" val="481427331"/>
                    </a:ext>
                  </a:extLst>
                </a:gridCol>
                <a:gridCol w="1393174">
                  <a:extLst>
                    <a:ext uri="{9D8B030D-6E8A-4147-A177-3AD203B41FA5}">
                      <a16:colId xmlns:a16="http://schemas.microsoft.com/office/drawing/2014/main" val="2699883206"/>
                    </a:ext>
                  </a:extLst>
                </a:gridCol>
                <a:gridCol w="1531429">
                  <a:extLst>
                    <a:ext uri="{9D8B030D-6E8A-4147-A177-3AD203B41FA5}">
                      <a16:colId xmlns:a16="http://schemas.microsoft.com/office/drawing/2014/main" val="905457793"/>
                    </a:ext>
                  </a:extLst>
                </a:gridCol>
              </a:tblGrid>
              <a:tr h="651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№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Зміст  роботи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Термін проведення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Відповідальні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7095934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uk-UA" dirty="0"/>
                        <a:t>17.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Майстерня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Діда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Мороза «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Поринь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у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казочку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зимову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». Прикрашання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новорічними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прикрасами школу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«Дизайн+»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289319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Організація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конкурсу на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кращий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новорічний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букет та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новорічну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стіннівку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«Дизайн+»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476128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Участь у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операціях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«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Пташина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їдальня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», «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Годівничка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», «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Зимуючі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птахи»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</a:t>
                      </a:r>
                      <a:r>
                        <a:rPr lang="uk-UA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Екопогляд</a:t>
                      </a: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618763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Затвердження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плану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проведення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 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зимових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канікул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,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складеного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з членами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учкому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спільно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з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класними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колективами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,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педколективом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школи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Рада старшокласників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109726"/>
                  </a:ext>
                </a:extLst>
              </a:tr>
              <a:tr h="300446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Висвітлення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інформації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щодо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діяльності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учнівського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самоврядування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на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сторінці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сайту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школи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«Шкільні </a:t>
                      </a:r>
                      <a:r>
                        <a:rPr lang="uk-UA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папараці</a:t>
                      </a: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485751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Допомога в організації новорічних святкувань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Рада старшокласників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901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842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596" b="1694"/>
          <a:stretch/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8864" y1="78222" x2="62500" y2="77778"/>
                        <a14:foregroundMark x1="40227" y1="82889" x2="41136" y2="84889"/>
                        <a14:foregroundMark x1="39773" y1="81556" x2="45909" y2="86222"/>
                        <a14:foregroundMark x1="40682" y1="88444" x2="62500" y2="87111"/>
                      </a14:backgroundRemoval>
                    </a14:imgEffect>
                  </a14:imgLayer>
                </a14:imgProps>
              </a:ext>
            </a:extLst>
          </a:blip>
          <a:srcRect b="17007"/>
          <a:stretch/>
        </p:blipFill>
        <p:spPr>
          <a:xfrm>
            <a:off x="-275844" y="-252967"/>
            <a:ext cx="2086356" cy="17708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88179">
                        <a14:foregroundMark x1="68850" y1="89485" x2="68850" y2="89056"/>
                        <a14:foregroundMark x1="17572" y1="28541" x2="49521" y2="51717"/>
                        <a14:foregroundMark x1="36581" y1="16953" x2="64537" y2="59013"/>
                        <a14:foregroundMark x1="56390" y1="71030" x2="60703" y2="78541"/>
                        <a14:foregroundMark x1="74121" y1="83476" x2="76997" y2="899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67333" y="1"/>
            <a:ext cx="5074539" cy="11201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62249" y="257736"/>
            <a:ext cx="4863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СІЧЕНЬ</a:t>
            </a:r>
            <a:endParaRPr lang="en-US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159078"/>
              </p:ext>
            </p:extLst>
          </p:nvPr>
        </p:nvGraphicFramePr>
        <p:xfrm>
          <a:off x="366141" y="1249769"/>
          <a:ext cx="6125717" cy="75436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2064">
                  <a:extLst>
                    <a:ext uri="{9D8B030D-6E8A-4147-A177-3AD203B41FA5}">
                      <a16:colId xmlns:a16="http://schemas.microsoft.com/office/drawing/2014/main" val="2353317587"/>
                    </a:ext>
                  </a:extLst>
                </a:gridCol>
                <a:gridCol w="2750366">
                  <a:extLst>
                    <a:ext uri="{9D8B030D-6E8A-4147-A177-3AD203B41FA5}">
                      <a16:colId xmlns:a16="http://schemas.microsoft.com/office/drawing/2014/main" val="481427331"/>
                    </a:ext>
                  </a:extLst>
                </a:gridCol>
                <a:gridCol w="1331858">
                  <a:extLst>
                    <a:ext uri="{9D8B030D-6E8A-4147-A177-3AD203B41FA5}">
                      <a16:colId xmlns:a16="http://schemas.microsoft.com/office/drawing/2014/main" val="2699883206"/>
                    </a:ext>
                  </a:extLst>
                </a:gridCol>
                <a:gridCol w="1531429">
                  <a:extLst>
                    <a:ext uri="{9D8B030D-6E8A-4147-A177-3AD203B41FA5}">
                      <a16:colId xmlns:a16="http://schemas.microsoft.com/office/drawing/2014/main" val="905457793"/>
                    </a:ext>
                  </a:extLst>
                </a:gridCol>
              </a:tblGrid>
              <a:tr h="838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№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Зміст  роботи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Термін проведення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Відповідальні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7095934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Корекція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плану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роботи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учнівського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самоврядування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на ІІ семестр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Рада старшокласників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289319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Перевірка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санітарного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стану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класних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кімнат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«Здорові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спортивні»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476128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Проведення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круглого столу «Як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навчитись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цінувати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розраховувати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час?»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Рада старшокласників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618763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Дня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пазла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головоломки</a:t>
                      </a:r>
                    </a:p>
                    <a:p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Галявини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для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розумників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на</a:t>
                      </a:r>
                      <a:r>
                        <a:rPr lang="ru-RU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aseline="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перерві</a:t>
                      </a:r>
                      <a:r>
                        <a:rPr lang="ru-RU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(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склади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пазл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розв’яжи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головоломку)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«Свято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Є»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109726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Участь у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екологічній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акції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Допоможемо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зимуючим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птахам» (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виготовлення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годівничок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підкормка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птахів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),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акція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Пташиний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дивосвіт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</a:t>
                      </a:r>
                      <a:r>
                        <a:rPr lang="uk-UA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Екопогляд</a:t>
                      </a: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485751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Організація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конкурсу колядок та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щедрівок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«Ой колядки і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щедрівки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пісні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радості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зими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«Свято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Є»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901635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Проведення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роботи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з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учнями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схильними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правопорушень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«Ерудиції та права»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185984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6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січня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–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Всесвітній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день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дітей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-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сиріт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війни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b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Інформаційний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дайджест з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хвилиною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мовчання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Війна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забрала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янголят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«Волонтерський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десант»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56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8956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596" b="1694"/>
          <a:stretch/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8864" y1="78222" x2="62500" y2="77778"/>
                        <a14:foregroundMark x1="40227" y1="82889" x2="41136" y2="84889"/>
                        <a14:foregroundMark x1="39773" y1="81556" x2="45909" y2="86222"/>
                        <a14:foregroundMark x1="40682" y1="88444" x2="62500" y2="87111"/>
                      </a14:backgroundRemoval>
                    </a14:imgEffect>
                  </a14:imgLayer>
                </a14:imgProps>
              </a:ext>
            </a:extLst>
          </a:blip>
          <a:srcRect b="17007"/>
          <a:stretch/>
        </p:blipFill>
        <p:spPr>
          <a:xfrm>
            <a:off x="-275844" y="-252967"/>
            <a:ext cx="2086356" cy="17708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88179">
                        <a14:foregroundMark x1="68850" y1="89485" x2="68850" y2="89056"/>
                        <a14:foregroundMark x1="17572" y1="28541" x2="49521" y2="51717"/>
                        <a14:foregroundMark x1="36581" y1="16953" x2="64537" y2="59013"/>
                        <a14:foregroundMark x1="56390" y1="71030" x2="60703" y2="78541"/>
                        <a14:foregroundMark x1="74121" y1="83476" x2="76997" y2="899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67333" y="1"/>
            <a:ext cx="5074539" cy="11201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62249" y="257736"/>
            <a:ext cx="4863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ГРУДЕНЬ</a:t>
            </a:r>
            <a:endParaRPr lang="en-US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273888"/>
              </p:ext>
            </p:extLst>
          </p:nvPr>
        </p:nvGraphicFramePr>
        <p:xfrm>
          <a:off x="366141" y="1249769"/>
          <a:ext cx="6125717" cy="775344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2064">
                  <a:extLst>
                    <a:ext uri="{9D8B030D-6E8A-4147-A177-3AD203B41FA5}">
                      <a16:colId xmlns:a16="http://schemas.microsoft.com/office/drawing/2014/main" val="2353317587"/>
                    </a:ext>
                  </a:extLst>
                </a:gridCol>
                <a:gridCol w="2851966">
                  <a:extLst>
                    <a:ext uri="{9D8B030D-6E8A-4147-A177-3AD203B41FA5}">
                      <a16:colId xmlns:a16="http://schemas.microsoft.com/office/drawing/2014/main" val="481427331"/>
                    </a:ext>
                  </a:extLst>
                </a:gridCol>
                <a:gridCol w="1230258">
                  <a:extLst>
                    <a:ext uri="{9D8B030D-6E8A-4147-A177-3AD203B41FA5}">
                      <a16:colId xmlns:a16="http://schemas.microsoft.com/office/drawing/2014/main" val="2699883206"/>
                    </a:ext>
                  </a:extLst>
                </a:gridCol>
                <a:gridCol w="1531429">
                  <a:extLst>
                    <a:ext uri="{9D8B030D-6E8A-4147-A177-3AD203B41FA5}">
                      <a16:colId xmlns:a16="http://schemas.microsoft.com/office/drawing/2014/main" val="905457793"/>
                    </a:ext>
                  </a:extLst>
                </a:gridCol>
              </a:tblGrid>
              <a:tr h="651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№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Зміст  роботи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Термін проведення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Відповідальні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7095934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Всесвітній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день «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спасибі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</a:p>
                    <a:p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Запис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відео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Спасибі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вам..»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подяка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героям,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лікарям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вчителям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«Шкільні </a:t>
                      </a:r>
                      <a:r>
                        <a:rPr lang="uk-UA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папараці</a:t>
                      </a: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289319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uk-UA" dirty="0"/>
                        <a:t>10.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Запис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відео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Історичний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січень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«Шкільні </a:t>
                      </a:r>
                      <a:r>
                        <a:rPr lang="uk-UA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папараці</a:t>
                      </a: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476128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Акція «Почни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свій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день з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обіймів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!» до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Міжнародного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дня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обіймів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– 21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січня</a:t>
                      </a:r>
                      <a:endParaRPr lang="ru-RU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«Свято Є»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618763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День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Соборності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тa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Свободи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України</a:t>
                      </a:r>
                      <a:b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перервах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ланцюг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єднання</a:t>
                      </a:r>
                      <a:endParaRPr lang="ru-RU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«Свято Є»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109726"/>
                  </a:ext>
                </a:extLst>
              </a:tr>
              <a:tr h="300446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Оформлення 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виставки малюнків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«Україна єдина – від заходу до сходу»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«Дизайн+»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485751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Інформаційний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дайджест «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Голокост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–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вічний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урок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людству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«Волонтерський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десант»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901635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Інформаційний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дайджест «Крути.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Історія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написана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спогадами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«Волонтерський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десант»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185984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Засідання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шкільного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самоврядування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Нові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плани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Нові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стратегії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Нові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шляхи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реалізації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Рада старшокласників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829547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Шкільне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колядування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(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благодійне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на потреби ЗСУ)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«Волонтерський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десант»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022220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Висвітлення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інформації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на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сторінці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сайту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школи</a:t>
                      </a:r>
                      <a:endParaRPr lang="ru-RU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«Шкільні </a:t>
                      </a:r>
                      <a:r>
                        <a:rPr lang="uk-UA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папараці</a:t>
                      </a: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863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5109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596" b="1694"/>
          <a:stretch/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88179">
                        <a14:foregroundMark x1="68850" y1="89485" x2="68850" y2="89056"/>
                        <a14:foregroundMark x1="17572" y1="28541" x2="49521" y2="51717"/>
                        <a14:foregroundMark x1="36581" y1="16953" x2="64537" y2="59013"/>
                        <a14:foregroundMark x1="56390" y1="71030" x2="60703" y2="78541"/>
                        <a14:foregroundMark x1="74121" y1="83476" x2="76997" y2="899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67333" y="1"/>
            <a:ext cx="5074539" cy="11201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62249" y="257736"/>
            <a:ext cx="4863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ЛЮТИЙ</a:t>
            </a:r>
            <a:endParaRPr lang="en-US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b="9603"/>
          <a:stretch/>
        </p:blipFill>
        <p:spPr>
          <a:xfrm>
            <a:off x="5237073" y="-236330"/>
            <a:ext cx="1859585" cy="1718308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566687"/>
              </p:ext>
            </p:extLst>
          </p:nvPr>
        </p:nvGraphicFramePr>
        <p:xfrm>
          <a:off x="366141" y="1094597"/>
          <a:ext cx="6125717" cy="8075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2064">
                  <a:extLst>
                    <a:ext uri="{9D8B030D-6E8A-4147-A177-3AD203B41FA5}">
                      <a16:colId xmlns:a16="http://schemas.microsoft.com/office/drawing/2014/main" val="2353317587"/>
                    </a:ext>
                  </a:extLst>
                </a:gridCol>
                <a:gridCol w="2677795">
                  <a:extLst>
                    <a:ext uri="{9D8B030D-6E8A-4147-A177-3AD203B41FA5}">
                      <a16:colId xmlns:a16="http://schemas.microsoft.com/office/drawing/2014/main" val="481427331"/>
                    </a:ext>
                  </a:extLst>
                </a:gridCol>
                <a:gridCol w="1262743">
                  <a:extLst>
                    <a:ext uri="{9D8B030D-6E8A-4147-A177-3AD203B41FA5}">
                      <a16:colId xmlns:a16="http://schemas.microsoft.com/office/drawing/2014/main" val="2699883206"/>
                    </a:ext>
                  </a:extLst>
                </a:gridCol>
                <a:gridCol w="1673115">
                  <a:extLst>
                    <a:ext uri="{9D8B030D-6E8A-4147-A177-3AD203B41FA5}">
                      <a16:colId xmlns:a16="http://schemas.microsoft.com/office/drawing/2014/main" val="905457793"/>
                    </a:ext>
                  </a:extLst>
                </a:gridCol>
              </a:tblGrid>
              <a:tr h="838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№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Зміст  роботи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Термін проведення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Відповідальні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7095934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Оформлення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інформаційного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листа «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Безпека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в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Інтернеті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«Шкільні </a:t>
                      </a:r>
                      <a:r>
                        <a:rPr lang="uk-UA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папараці</a:t>
                      </a: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289319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Благодійний ярмарок «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Янголи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поруч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«Волонтерський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десант»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476128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Стильовий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тиждень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«Свято Є»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618763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Проведення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анкетування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Ефективність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роботи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учнівського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самоврядування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у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класних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колективах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Голова шкільного самоврядування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109726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Участь у 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акції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Найкраща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годівничка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</a:t>
                      </a:r>
                      <a:r>
                        <a:rPr lang="uk-UA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Екопогляд</a:t>
                      </a: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485751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Святкова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пошта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Дня Святого Валентина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«Свято Є»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901635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Рухливі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перерви до Дня Святого Валентина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«Свято Є»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185984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Виставка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валентинок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виготовлених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своїми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руками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</a:t>
                      </a:r>
                      <a:r>
                        <a:rPr lang="uk-UA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Дизай</a:t>
                      </a: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829547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9.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Проведення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рейду-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перевірки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шкільних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підручників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«Ерудиції та права»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422959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10.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Анкетування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Еталон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поведінки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мого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однолітка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«Ерудиції та права»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587664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11.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До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Міжнародного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дня стоматолога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оформлення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інформаційного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куточку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Здорові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зуби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-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здоров’ю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любі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«Здорові та спортивні»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326683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Рейд «Я обираю здоровий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спосіб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життя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!»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Здорові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спортивні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6627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4440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596" b="1694"/>
          <a:stretch/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88179">
                        <a14:foregroundMark x1="68850" y1="89485" x2="68850" y2="89056"/>
                        <a14:foregroundMark x1="17572" y1="28541" x2="49521" y2="51717"/>
                        <a14:foregroundMark x1="36581" y1="16953" x2="64537" y2="59013"/>
                        <a14:foregroundMark x1="56390" y1="71030" x2="60703" y2="78541"/>
                        <a14:foregroundMark x1="74121" y1="83476" x2="76997" y2="899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67333" y="1"/>
            <a:ext cx="5074539" cy="11201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62249" y="257736"/>
            <a:ext cx="4863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ЛЮТИЙ</a:t>
            </a:r>
            <a:endParaRPr lang="en-US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1" y="-299514"/>
            <a:ext cx="1859441" cy="1719221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183504"/>
              </p:ext>
            </p:extLst>
          </p:nvPr>
        </p:nvGraphicFramePr>
        <p:xfrm>
          <a:off x="366141" y="1249769"/>
          <a:ext cx="6125717" cy="784488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2064">
                  <a:extLst>
                    <a:ext uri="{9D8B030D-6E8A-4147-A177-3AD203B41FA5}">
                      <a16:colId xmlns:a16="http://schemas.microsoft.com/office/drawing/2014/main" val="2353317587"/>
                    </a:ext>
                  </a:extLst>
                </a:gridCol>
                <a:gridCol w="2822938">
                  <a:extLst>
                    <a:ext uri="{9D8B030D-6E8A-4147-A177-3AD203B41FA5}">
                      <a16:colId xmlns:a16="http://schemas.microsoft.com/office/drawing/2014/main" val="481427331"/>
                    </a:ext>
                  </a:extLst>
                </a:gridCol>
                <a:gridCol w="1259286">
                  <a:extLst>
                    <a:ext uri="{9D8B030D-6E8A-4147-A177-3AD203B41FA5}">
                      <a16:colId xmlns:a16="http://schemas.microsoft.com/office/drawing/2014/main" val="2699883206"/>
                    </a:ext>
                  </a:extLst>
                </a:gridCol>
                <a:gridCol w="1531429">
                  <a:extLst>
                    <a:ext uri="{9D8B030D-6E8A-4147-A177-3AD203B41FA5}">
                      <a16:colId xmlns:a16="http://schemas.microsoft.com/office/drawing/2014/main" val="905457793"/>
                    </a:ext>
                  </a:extLst>
                </a:gridCol>
              </a:tblGrid>
              <a:tr h="651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№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Зміст  роботи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Термін проведення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Відповідальні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7095934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13.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До Дня спонтанного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прояву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доброти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акція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«У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світі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бракує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на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всіх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доброти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«Волонтерський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десант»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289319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14.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До Дня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спротиву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окупації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Криму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оформлення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інформаційного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стенду «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Крим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-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це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Україна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«Дизайн+»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476128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15.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Міжнародний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день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дарування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книг.</a:t>
                      </a:r>
                    </a:p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Акція</a:t>
                      </a:r>
                      <a:r>
                        <a:rPr lang="ru-RU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«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Подаруй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книгу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бібліотеці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«Ерудиції та права»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618763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16.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Інформація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комітету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освіти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щодо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занять в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гуртках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«Ерудиції та права»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109726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17.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Акція «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Хвилина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мовчання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–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нескінченність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пам’яті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«Волонтерський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десант»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485751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18.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Квест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з</a:t>
                      </a:r>
                      <a:r>
                        <a:rPr lang="ru-RU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aseline="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наймолодшими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Дружко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запрошує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дружити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«Свято Є»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901635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uk-UA" dirty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24 лютого –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Повномасштабне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вторгнення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Росії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в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Україну</a:t>
                      </a:r>
                      <a:b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Акція «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Хвилина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мовчання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«Волонтерський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десант»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185984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uk-UA" dirty="0"/>
                        <a:t>20.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Засідання  шкільного самоврядування «Школа успіху»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Рада старшокласників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829547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uk-UA" dirty="0"/>
                        <a:t>21.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Анкетування педагогічного колективу</a:t>
                      </a:r>
                      <a:r>
                        <a:rPr lang="uk-UA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«Оцініть учнівське самоврядування»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Голова шкільного самоврядування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022220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uk-UA" dirty="0"/>
                        <a:t>22.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Круглий</a:t>
                      </a:r>
                      <a:r>
                        <a:rPr lang="uk-UA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стіл «Оцінка самоврядування. Як стати краще?!»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Рада старшокласників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0331329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uk-UA" dirty="0"/>
                        <a:t>23.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Висвітлення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інформації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на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сторінці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сайту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школи</a:t>
                      </a:r>
                      <a:endParaRPr lang="ru-RU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«Шкільні </a:t>
                      </a:r>
                      <a:r>
                        <a:rPr lang="uk-UA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папараці</a:t>
                      </a: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863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020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596" b="1694"/>
          <a:stretch/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8864" y1="78222" x2="62500" y2="77778"/>
                        <a14:foregroundMark x1="40227" y1="82889" x2="41136" y2="84889"/>
                        <a14:foregroundMark x1="39773" y1="81556" x2="45909" y2="86222"/>
                        <a14:foregroundMark x1="40682" y1="88444" x2="62500" y2="87111"/>
                      </a14:backgroundRemoval>
                    </a14:imgEffect>
                  </a14:imgLayer>
                </a14:imgProps>
              </a:ext>
            </a:extLst>
          </a:blip>
          <a:srcRect b="17007"/>
          <a:stretch/>
        </p:blipFill>
        <p:spPr>
          <a:xfrm>
            <a:off x="-275844" y="-252967"/>
            <a:ext cx="2086356" cy="17708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88179">
                        <a14:foregroundMark x1="68850" y1="89485" x2="68850" y2="89056"/>
                        <a14:foregroundMark x1="17572" y1="28541" x2="49521" y2="51717"/>
                        <a14:foregroundMark x1="36581" y1="16953" x2="64537" y2="59013"/>
                        <a14:foregroundMark x1="56390" y1="71030" x2="60703" y2="78541"/>
                        <a14:foregroundMark x1="74121" y1="83476" x2="76997" y2="899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67333" y="1"/>
            <a:ext cx="5074539" cy="11201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62249" y="257736"/>
            <a:ext cx="4863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БЕРЕЗЕНЬ</a:t>
            </a:r>
            <a:endParaRPr lang="en-US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617845"/>
              </p:ext>
            </p:extLst>
          </p:nvPr>
        </p:nvGraphicFramePr>
        <p:xfrm>
          <a:off x="366141" y="1249769"/>
          <a:ext cx="6125717" cy="74217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2064">
                  <a:extLst>
                    <a:ext uri="{9D8B030D-6E8A-4147-A177-3AD203B41FA5}">
                      <a16:colId xmlns:a16="http://schemas.microsoft.com/office/drawing/2014/main" val="2353317587"/>
                    </a:ext>
                  </a:extLst>
                </a:gridCol>
                <a:gridCol w="2750366">
                  <a:extLst>
                    <a:ext uri="{9D8B030D-6E8A-4147-A177-3AD203B41FA5}">
                      <a16:colId xmlns:a16="http://schemas.microsoft.com/office/drawing/2014/main" val="481427331"/>
                    </a:ext>
                  </a:extLst>
                </a:gridCol>
                <a:gridCol w="1331858">
                  <a:extLst>
                    <a:ext uri="{9D8B030D-6E8A-4147-A177-3AD203B41FA5}">
                      <a16:colId xmlns:a16="http://schemas.microsoft.com/office/drawing/2014/main" val="2699883206"/>
                    </a:ext>
                  </a:extLst>
                </a:gridCol>
                <a:gridCol w="1531429">
                  <a:extLst>
                    <a:ext uri="{9D8B030D-6E8A-4147-A177-3AD203B41FA5}">
                      <a16:colId xmlns:a16="http://schemas.microsoft.com/office/drawing/2014/main" val="905457793"/>
                    </a:ext>
                  </a:extLst>
                </a:gridCol>
              </a:tblGrid>
              <a:tr h="838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№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Зміст  роботи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Термін проведення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Відповідальні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7095934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Інформаційний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дайджест «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Основи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нашого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здоров’я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«Здорові та спортивні»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289319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Читальня «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Талановиті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маленькі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письменники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</a:t>
                      </a:r>
                      <a:r>
                        <a:rPr lang="uk-UA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Оформлення стенду  з роботами учнів</a:t>
                      </a:r>
                      <a:endParaRPr lang="ru-RU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«Дизайн+»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476128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Прикрашання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школи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Дня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жінок</a:t>
                      </a:r>
                      <a:endParaRPr lang="ru-RU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«Дизайн+»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618763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b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en-US" sz="1400" b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Всесвітній</a:t>
                      </a:r>
                      <a:r>
                        <a:rPr lang="ru-RU" sz="1400" b="0" u="none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день </a:t>
                      </a:r>
                      <a:r>
                        <a:rPr lang="ru-RU" sz="1400" b="0" u="none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дитячого</a:t>
                      </a:r>
                      <a:r>
                        <a:rPr lang="ru-RU" sz="1400" b="0" u="none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br>
                        <a:rPr lang="ru-RU" sz="1400" b="0" u="none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ru-RU" sz="1400" b="0" u="none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телебачення</a:t>
                      </a:r>
                      <a:r>
                        <a:rPr lang="ru-RU" sz="1400" b="0" u="none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u="none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радіомовлення</a:t>
                      </a:r>
                      <a:endParaRPr lang="ru-RU" sz="1400" b="0" u="none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r>
                        <a:rPr lang="ru-RU" sz="1400" b="0" u="none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Конкурс на </a:t>
                      </a:r>
                      <a:r>
                        <a:rPr lang="ru-RU" sz="1400" b="0" u="none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кращу</a:t>
                      </a:r>
                      <a:r>
                        <a:rPr lang="ru-RU" sz="1400" b="0" u="none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відео</a:t>
                      </a:r>
                      <a:r>
                        <a:rPr lang="ru-RU" sz="1400" b="0" u="none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-роботу «Моя школа» </a:t>
                      </a:r>
                      <a:endParaRPr lang="en-US" sz="1400" b="0" u="none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«Шкільні </a:t>
                      </a:r>
                      <a:r>
                        <a:rPr lang="uk-UA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папараці</a:t>
                      </a: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109726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Операція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Турбота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»,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привітання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жінок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вчителів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-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пенсіонерів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з днем 8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березня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«Волонтерський десант»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485751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Допомога в </a:t>
                      </a:r>
                      <a:r>
                        <a:rPr lang="uk-UA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організаціі</a:t>
                      </a: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свята до жіночого дня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«Свято Є»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982975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Виставка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селфі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 «Мама і я»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«Шкільні </a:t>
                      </a:r>
                      <a:r>
                        <a:rPr lang="uk-UA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папараці</a:t>
                      </a: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901635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Ранкове привітання</a:t>
                      </a:r>
                      <a:r>
                        <a:rPr lang="uk-UA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педагогічного колективу «Колесо фортуни педагога» (</a:t>
                      </a:r>
                      <a:r>
                        <a:rPr lang="uk-UA" sz="1400" baseline="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лотарея</a:t>
                      </a:r>
                      <a:r>
                        <a:rPr lang="uk-UA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подарунки, привітання) 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«Свято Є»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185984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uk-UA" dirty="0"/>
                        <a:t>9.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Систематичне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проведення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 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веселих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,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рухомих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перерв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для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учнів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початкових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класів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«У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колі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друзів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«Свято Є»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829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6489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596" b="1694"/>
          <a:stretch/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8864" y1="78222" x2="62500" y2="77778"/>
                        <a14:foregroundMark x1="40227" y1="82889" x2="41136" y2="84889"/>
                        <a14:foregroundMark x1="39773" y1="81556" x2="45909" y2="86222"/>
                        <a14:foregroundMark x1="40682" y1="88444" x2="62500" y2="87111"/>
                      </a14:backgroundRemoval>
                    </a14:imgEffect>
                  </a14:imgLayer>
                </a14:imgProps>
              </a:ext>
            </a:extLst>
          </a:blip>
          <a:srcRect b="17007"/>
          <a:stretch/>
        </p:blipFill>
        <p:spPr>
          <a:xfrm>
            <a:off x="-275844" y="-252967"/>
            <a:ext cx="2086356" cy="17708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88179">
                        <a14:foregroundMark x1="68850" y1="89485" x2="68850" y2="89056"/>
                        <a14:foregroundMark x1="17572" y1="28541" x2="49521" y2="51717"/>
                        <a14:foregroundMark x1="36581" y1="16953" x2="64537" y2="59013"/>
                        <a14:foregroundMark x1="56390" y1="71030" x2="60703" y2="78541"/>
                        <a14:foregroundMark x1="74121" y1="83476" x2="76997" y2="899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67333" y="1"/>
            <a:ext cx="5074539" cy="11201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62249" y="257736"/>
            <a:ext cx="4863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БЕРЕЗЕНЬ</a:t>
            </a:r>
            <a:endParaRPr lang="en-US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946960"/>
              </p:ext>
            </p:extLst>
          </p:nvPr>
        </p:nvGraphicFramePr>
        <p:xfrm>
          <a:off x="366141" y="1249769"/>
          <a:ext cx="6125717" cy="778392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2064">
                  <a:extLst>
                    <a:ext uri="{9D8B030D-6E8A-4147-A177-3AD203B41FA5}">
                      <a16:colId xmlns:a16="http://schemas.microsoft.com/office/drawing/2014/main" val="2353317587"/>
                    </a:ext>
                  </a:extLst>
                </a:gridCol>
                <a:gridCol w="2689050">
                  <a:extLst>
                    <a:ext uri="{9D8B030D-6E8A-4147-A177-3AD203B41FA5}">
                      <a16:colId xmlns:a16="http://schemas.microsoft.com/office/drawing/2014/main" val="481427331"/>
                    </a:ext>
                  </a:extLst>
                </a:gridCol>
                <a:gridCol w="1393174">
                  <a:extLst>
                    <a:ext uri="{9D8B030D-6E8A-4147-A177-3AD203B41FA5}">
                      <a16:colId xmlns:a16="http://schemas.microsoft.com/office/drawing/2014/main" val="2699883206"/>
                    </a:ext>
                  </a:extLst>
                </a:gridCol>
                <a:gridCol w="1531429">
                  <a:extLst>
                    <a:ext uri="{9D8B030D-6E8A-4147-A177-3AD203B41FA5}">
                      <a16:colId xmlns:a16="http://schemas.microsoft.com/office/drawing/2014/main" val="905457793"/>
                    </a:ext>
                  </a:extLst>
                </a:gridCol>
              </a:tblGrid>
              <a:tr h="651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№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Зміст  роботи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Термін проведення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Відповідальні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7095934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9.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Операція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«В школу без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запізнення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«Ерудиції та права»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289319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10.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До </a:t>
                      </a:r>
                      <a:r>
                        <a:rPr lang="ru-RU" sz="1400" b="0" dirty="0" err="1"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Міжнародного</a:t>
                      </a:r>
                      <a:r>
                        <a:rPr lang="ru-RU" sz="1400" b="0" dirty="0"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дня </a:t>
                      </a:r>
                      <a:r>
                        <a:rPr lang="ru-RU" sz="1400" b="0" dirty="0" err="1"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щастя</a:t>
                      </a:r>
                      <a:r>
                        <a:rPr lang="ru-RU" sz="1400" b="0" dirty="0"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флешмоб</a:t>
                      </a:r>
                      <a:r>
                        <a:rPr lang="ru-RU" sz="1400" b="0" dirty="0"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b="0" dirty="0" err="1"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Щастя</a:t>
                      </a:r>
                      <a:r>
                        <a:rPr lang="ru-RU" sz="1400" b="0" dirty="0"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бути </a:t>
                      </a:r>
                      <a:r>
                        <a:rPr lang="ru-RU" sz="1400" b="0" dirty="0" err="1"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українцем</a:t>
                      </a:r>
                      <a:r>
                        <a:rPr lang="ru-RU" sz="1400" b="0" dirty="0"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Центр «Свято Є»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476128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11.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Спільне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засідання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лідерів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учнівського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самоврядування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та    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бібліотечного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активу.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Вивчення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рівня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активності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учнів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щодо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відвідування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шкільної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бібліотеки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»,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допомога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у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проведенні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Тижня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дитячої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та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юнацької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книги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Рада старшокласників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618763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12.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Робота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спорткомітету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щодо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організації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змістовного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цікавого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дозвілля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під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час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навчання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канікул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Рада старшокласників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109726"/>
                  </a:ext>
                </a:extLst>
              </a:tr>
              <a:tr h="300446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13.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Планування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роботи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на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весняні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канікули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Рада старшокласників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485751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14.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День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добровольця</a:t>
                      </a:r>
                      <a:endParaRPr lang="ru-RU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Фотовиставка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Добровольці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нашого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міста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Центр «Дизайн+»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901635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15.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День сну</a:t>
                      </a:r>
                      <a:b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Захід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Піжамна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вечірка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в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нашому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класі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Центр «Свято Є»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185984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16.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День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щастя</a:t>
                      </a:r>
                      <a:b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Флешмоб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«Наше дерево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щастя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  <a:r>
                        <a:rPr lang="uk-UA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uk-UA" sz="1400" baseline="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наперерві</a:t>
                      </a:r>
                      <a:r>
                        <a:rPr lang="uk-UA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uk-UA" sz="1400" baseline="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виотовлення</a:t>
                      </a:r>
                      <a:r>
                        <a:rPr lang="uk-UA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дерева з написами учнів</a:t>
                      </a:r>
                      <a:endParaRPr lang="ru-RU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Центр «Дизайн+»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829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4802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596" b="1694"/>
          <a:stretch/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8864" y1="78222" x2="62500" y2="77778"/>
                        <a14:foregroundMark x1="40227" y1="82889" x2="41136" y2="84889"/>
                        <a14:foregroundMark x1="39773" y1="81556" x2="45909" y2="86222"/>
                        <a14:foregroundMark x1="40682" y1="88444" x2="62500" y2="87111"/>
                      </a14:backgroundRemoval>
                    </a14:imgEffect>
                  </a14:imgLayer>
                </a14:imgProps>
              </a:ext>
            </a:extLst>
          </a:blip>
          <a:srcRect b="17007"/>
          <a:stretch/>
        </p:blipFill>
        <p:spPr>
          <a:xfrm>
            <a:off x="-275844" y="-252967"/>
            <a:ext cx="2086356" cy="17708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88179">
                        <a14:foregroundMark x1="68850" y1="89485" x2="68850" y2="89056"/>
                        <a14:foregroundMark x1="17572" y1="28541" x2="49521" y2="51717"/>
                        <a14:foregroundMark x1="36581" y1="16953" x2="64537" y2="59013"/>
                        <a14:foregroundMark x1="56390" y1="71030" x2="60703" y2="78541"/>
                        <a14:foregroundMark x1="74121" y1="83476" x2="76997" y2="899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67333" y="1"/>
            <a:ext cx="5074539" cy="11201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62249" y="257736"/>
            <a:ext cx="4863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БЕРЕЗЕНЬ</a:t>
            </a:r>
            <a:endParaRPr lang="en-US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59428"/>
              </p:ext>
            </p:extLst>
          </p:nvPr>
        </p:nvGraphicFramePr>
        <p:xfrm>
          <a:off x="366141" y="1249769"/>
          <a:ext cx="6125717" cy="440064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2064">
                  <a:extLst>
                    <a:ext uri="{9D8B030D-6E8A-4147-A177-3AD203B41FA5}">
                      <a16:colId xmlns:a16="http://schemas.microsoft.com/office/drawing/2014/main" val="2353317587"/>
                    </a:ext>
                  </a:extLst>
                </a:gridCol>
                <a:gridCol w="2689050">
                  <a:extLst>
                    <a:ext uri="{9D8B030D-6E8A-4147-A177-3AD203B41FA5}">
                      <a16:colId xmlns:a16="http://schemas.microsoft.com/office/drawing/2014/main" val="481427331"/>
                    </a:ext>
                  </a:extLst>
                </a:gridCol>
                <a:gridCol w="1393174">
                  <a:extLst>
                    <a:ext uri="{9D8B030D-6E8A-4147-A177-3AD203B41FA5}">
                      <a16:colId xmlns:a16="http://schemas.microsoft.com/office/drawing/2014/main" val="2699883206"/>
                    </a:ext>
                  </a:extLst>
                </a:gridCol>
                <a:gridCol w="1531429">
                  <a:extLst>
                    <a:ext uri="{9D8B030D-6E8A-4147-A177-3AD203B41FA5}">
                      <a16:colId xmlns:a16="http://schemas.microsoft.com/office/drawing/2014/main" val="905457793"/>
                    </a:ext>
                  </a:extLst>
                </a:gridCol>
              </a:tblGrid>
              <a:tr h="651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№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Зміст  роботи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Термін проведення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Відповідальні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7095934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uk-UA" dirty="0"/>
                        <a:t>17.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Оформлення виставк</a:t>
                      </a:r>
                      <a:r>
                        <a:rPr lang="uk-UA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и</a:t>
                      </a: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малюнків «Казковий</a:t>
                      </a:r>
                      <a:r>
                        <a:rPr lang="uk-UA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герой і я»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Центр «Дизайн+»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289319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uk-UA" dirty="0"/>
                        <a:t>18.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Міжнародний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день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лісу</a:t>
                      </a:r>
                      <a:b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Акція «Посади дерево –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дихай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вільніше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Центр «</a:t>
                      </a:r>
                      <a:r>
                        <a:rPr lang="uk-UA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Екопогляд</a:t>
                      </a: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476128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uk-UA" dirty="0"/>
                        <a:t>19.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Міжнародний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день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кольору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b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Флешмоб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«Ми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одягнемось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у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кольори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веселки»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Центр «Свято Є»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618763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uk-UA" dirty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Виставка малюнків та крашанок до Великодня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Центр «Дизайн+»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109726"/>
                  </a:ext>
                </a:extLst>
              </a:tr>
              <a:tr h="300446">
                <a:tc>
                  <a:txBody>
                    <a:bodyPr/>
                    <a:lstStyle/>
                    <a:p>
                      <a:r>
                        <a:rPr lang="uk-UA" dirty="0"/>
                        <a:t>21.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Тренінг «Моя сильна сторона як лідера»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Рада старшокласників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485751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uk-UA" dirty="0"/>
                        <a:t>22.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Висвітлення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інформації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на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сторінці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сайту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школи</a:t>
                      </a:r>
                      <a:endParaRPr lang="ru-RU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«Шкільні </a:t>
                      </a:r>
                      <a:r>
                        <a:rPr lang="uk-UA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папараці</a:t>
                      </a: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901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0722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596" b="1694"/>
          <a:stretch/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8864" y1="78222" x2="62500" y2="77778"/>
                        <a14:foregroundMark x1="40227" y1="82889" x2="41136" y2="84889"/>
                        <a14:foregroundMark x1="39773" y1="81556" x2="45909" y2="86222"/>
                        <a14:foregroundMark x1="40682" y1="88444" x2="62500" y2="87111"/>
                      </a14:backgroundRemoval>
                    </a14:imgEffect>
                  </a14:imgLayer>
                </a14:imgProps>
              </a:ext>
            </a:extLst>
          </a:blip>
          <a:srcRect b="17007"/>
          <a:stretch/>
        </p:blipFill>
        <p:spPr>
          <a:xfrm>
            <a:off x="-275844" y="-252967"/>
            <a:ext cx="2086356" cy="17708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88179">
                        <a14:foregroundMark x1="68850" y1="89485" x2="68850" y2="89056"/>
                        <a14:foregroundMark x1="17572" y1="28541" x2="49521" y2="51717"/>
                        <a14:foregroundMark x1="36581" y1="16953" x2="64537" y2="59013"/>
                        <a14:foregroundMark x1="56390" y1="71030" x2="60703" y2="78541"/>
                        <a14:foregroundMark x1="74121" y1="83476" x2="76997" y2="899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67333" y="1"/>
            <a:ext cx="5074539" cy="11201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62249" y="257736"/>
            <a:ext cx="4863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ВЕРЕСЕНЬ</a:t>
            </a:r>
            <a:endParaRPr lang="en-US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584697"/>
              </p:ext>
            </p:extLst>
          </p:nvPr>
        </p:nvGraphicFramePr>
        <p:xfrm>
          <a:off x="366141" y="1249769"/>
          <a:ext cx="6125717" cy="78789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2064">
                  <a:extLst>
                    <a:ext uri="{9D8B030D-6E8A-4147-A177-3AD203B41FA5}">
                      <a16:colId xmlns:a16="http://schemas.microsoft.com/office/drawing/2014/main" val="2353317587"/>
                    </a:ext>
                  </a:extLst>
                </a:gridCol>
                <a:gridCol w="2689050">
                  <a:extLst>
                    <a:ext uri="{9D8B030D-6E8A-4147-A177-3AD203B41FA5}">
                      <a16:colId xmlns:a16="http://schemas.microsoft.com/office/drawing/2014/main" val="481427331"/>
                    </a:ext>
                  </a:extLst>
                </a:gridCol>
                <a:gridCol w="1393174">
                  <a:extLst>
                    <a:ext uri="{9D8B030D-6E8A-4147-A177-3AD203B41FA5}">
                      <a16:colId xmlns:a16="http://schemas.microsoft.com/office/drawing/2014/main" val="2699883206"/>
                    </a:ext>
                  </a:extLst>
                </a:gridCol>
                <a:gridCol w="1531429">
                  <a:extLst>
                    <a:ext uri="{9D8B030D-6E8A-4147-A177-3AD203B41FA5}">
                      <a16:colId xmlns:a16="http://schemas.microsoft.com/office/drawing/2014/main" val="905457793"/>
                    </a:ext>
                  </a:extLst>
                </a:gridCol>
              </a:tblGrid>
              <a:tr h="838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№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Зміст  роботи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Термін проведення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Відповідальні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7095934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Вибори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членів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активу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учнівського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самоврядування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визначення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командирів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класів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Рада старшокласників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289319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Вибори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Голови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учнівського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самоврядування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школи.</a:t>
                      </a:r>
                      <a:b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Засідання учнівської</a:t>
                      </a:r>
                      <a:r>
                        <a:rPr lang="uk-UA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ради «Лідери обирають лідера»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Рада старшокласників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476128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Коректування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затвердження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статуту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шкільного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самоврядування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Рада старшокласників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618763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Затвердження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плану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роботи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учнівського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активу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Рада старшокласників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109726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Офіційне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оприлюднення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оновленого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складу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лідерів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шкільного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самоврядування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Допомога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перевірці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стану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огляду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сторінки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шкільного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самоврядування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офіційному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сайті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школи.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Допомога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розміщенні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фотокарток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лідерів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учнівського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самоврядування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Надання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інформації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учнівський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склад активу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самоврядування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Рада старшокласників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485751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Інформаційний дайджест до тижня безпеки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дорожнього руху «Безпечна дорога до школи»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«Ерудиції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права»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901635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Інформаційний дайджест (усно по класам або з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оформленням дошки) «Безпека під час війни»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«Волонтерський десант»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185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7384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596" b="1694"/>
          <a:stretch/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88179">
                        <a14:foregroundMark x1="68850" y1="89485" x2="68850" y2="89056"/>
                        <a14:foregroundMark x1="17572" y1="28541" x2="49521" y2="51717"/>
                        <a14:foregroundMark x1="36581" y1="16953" x2="64537" y2="59013"/>
                        <a14:foregroundMark x1="56390" y1="71030" x2="60703" y2="78541"/>
                        <a14:foregroundMark x1="74121" y1="83476" x2="76997" y2="899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67333" y="1"/>
            <a:ext cx="5074539" cy="11201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62249" y="257736"/>
            <a:ext cx="4863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КВІТЕНЬ</a:t>
            </a:r>
            <a:endParaRPr lang="en-US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1" y="-232543"/>
            <a:ext cx="1859441" cy="1719221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816692"/>
              </p:ext>
            </p:extLst>
          </p:nvPr>
        </p:nvGraphicFramePr>
        <p:xfrm>
          <a:off x="366141" y="1249769"/>
          <a:ext cx="6125717" cy="761265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2064">
                  <a:extLst>
                    <a:ext uri="{9D8B030D-6E8A-4147-A177-3AD203B41FA5}">
                      <a16:colId xmlns:a16="http://schemas.microsoft.com/office/drawing/2014/main" val="2353317587"/>
                    </a:ext>
                  </a:extLst>
                </a:gridCol>
                <a:gridCol w="2750366">
                  <a:extLst>
                    <a:ext uri="{9D8B030D-6E8A-4147-A177-3AD203B41FA5}">
                      <a16:colId xmlns:a16="http://schemas.microsoft.com/office/drawing/2014/main" val="481427331"/>
                    </a:ext>
                  </a:extLst>
                </a:gridCol>
                <a:gridCol w="1331858">
                  <a:extLst>
                    <a:ext uri="{9D8B030D-6E8A-4147-A177-3AD203B41FA5}">
                      <a16:colId xmlns:a16="http://schemas.microsoft.com/office/drawing/2014/main" val="2699883206"/>
                    </a:ext>
                  </a:extLst>
                </a:gridCol>
                <a:gridCol w="1531429">
                  <a:extLst>
                    <a:ext uri="{9D8B030D-6E8A-4147-A177-3AD203B41FA5}">
                      <a16:colId xmlns:a16="http://schemas.microsoft.com/office/drawing/2014/main" val="905457793"/>
                    </a:ext>
                  </a:extLst>
                </a:gridCol>
              </a:tblGrid>
              <a:tr h="7241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№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Зміст  роботи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Термін проведення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Відповідальні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7095934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Участь у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всеукраїнській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екологічній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акції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 «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Приберемо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світ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»,  «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Чисте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довкілля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– здорова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нація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uk-UA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Екопогляд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289319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«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Зі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шкільного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життя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 - конкурс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відеороликів</a:t>
                      </a:r>
                      <a:endParaRPr lang="ru-RU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«Шкільні </a:t>
                      </a:r>
                      <a:r>
                        <a:rPr lang="uk-UA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папараці</a:t>
                      </a: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476128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Флешмоб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«День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навпаки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Рада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старшокласників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618763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Акція «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Квітуй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моя земле».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Підготовка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земельних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ділянок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для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квітів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Насадження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квітників</a:t>
                      </a:r>
                      <a:endParaRPr lang="ru-RU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uk-UA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Екопогляд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109726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Трудовий десант «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Землі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зелену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вулицю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uk-UA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Екопогляд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485751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6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квітня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–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Всесвітній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день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мультфільму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Перегляд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улюблених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мультфільмів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на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перерві</a:t>
                      </a:r>
                      <a:endParaRPr lang="ru-RU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«Шкільні </a:t>
                      </a:r>
                      <a:r>
                        <a:rPr lang="uk-UA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папараці</a:t>
                      </a: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901635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Міжнародний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день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піци</a:t>
                      </a:r>
                      <a:b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Майстер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–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клас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Піца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правильного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харчування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«Здорові та спортивні»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185984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20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квітня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— День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довкілля</a:t>
                      </a:r>
                      <a:endParaRPr lang="ru-RU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Трудовий десант «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Чисте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шкільне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подвір’я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uk-UA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Екопогляд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829547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Флешмоб «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Краще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всіх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 до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Міжнародного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дня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танцю</a:t>
                      </a:r>
                      <a:endParaRPr lang="ru-RU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«Свято Є»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5444180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Перегляд та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обговорення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відеофільму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Чорнобильської</a:t>
                      </a:r>
                      <a:r>
                        <a:rPr lang="ru-RU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aseline="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трагедії</a:t>
                      </a:r>
                      <a:endParaRPr lang="ru-RU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«Шкільні </a:t>
                      </a:r>
                      <a:r>
                        <a:rPr lang="uk-UA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папараці</a:t>
                      </a: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171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8242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596" b="1694"/>
          <a:stretch/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88179">
                        <a14:foregroundMark x1="68850" y1="89485" x2="68850" y2="89056"/>
                        <a14:foregroundMark x1="17572" y1="28541" x2="49521" y2="51717"/>
                        <a14:foregroundMark x1="36581" y1="16953" x2="64537" y2="59013"/>
                        <a14:foregroundMark x1="56390" y1="71030" x2="60703" y2="78541"/>
                        <a14:foregroundMark x1="74121" y1="83476" x2="76997" y2="899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67333" y="1"/>
            <a:ext cx="5074539" cy="11201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62249" y="257736"/>
            <a:ext cx="4863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КВІТЕНЬ</a:t>
            </a:r>
            <a:endParaRPr lang="en-US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1" y="-232543"/>
            <a:ext cx="1859441" cy="1719221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46815"/>
              </p:ext>
            </p:extLst>
          </p:nvPr>
        </p:nvGraphicFramePr>
        <p:xfrm>
          <a:off x="366141" y="1249769"/>
          <a:ext cx="6125717" cy="706558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2064">
                  <a:extLst>
                    <a:ext uri="{9D8B030D-6E8A-4147-A177-3AD203B41FA5}">
                      <a16:colId xmlns:a16="http://schemas.microsoft.com/office/drawing/2014/main" val="2353317587"/>
                    </a:ext>
                  </a:extLst>
                </a:gridCol>
                <a:gridCol w="2689050">
                  <a:extLst>
                    <a:ext uri="{9D8B030D-6E8A-4147-A177-3AD203B41FA5}">
                      <a16:colId xmlns:a16="http://schemas.microsoft.com/office/drawing/2014/main" val="481427331"/>
                    </a:ext>
                  </a:extLst>
                </a:gridCol>
                <a:gridCol w="1393174">
                  <a:extLst>
                    <a:ext uri="{9D8B030D-6E8A-4147-A177-3AD203B41FA5}">
                      <a16:colId xmlns:a16="http://schemas.microsoft.com/office/drawing/2014/main" val="2699883206"/>
                    </a:ext>
                  </a:extLst>
                </a:gridCol>
                <a:gridCol w="1531429">
                  <a:extLst>
                    <a:ext uri="{9D8B030D-6E8A-4147-A177-3AD203B41FA5}">
                      <a16:colId xmlns:a16="http://schemas.microsoft.com/office/drawing/2014/main" val="905457793"/>
                    </a:ext>
                  </a:extLst>
                </a:gridCol>
              </a:tblGrid>
              <a:tr h="651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№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Зміст  роботи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Термін проведення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Відповідальні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7095934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Міжнароднийдень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настільних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ігор</a:t>
                      </a:r>
                      <a:endParaRPr lang="ru-RU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Ігри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на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перерві</a:t>
                      </a:r>
                      <a:endParaRPr lang="ru-RU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«Свято Є»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289319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Всесвітній день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бажань</a:t>
                      </a:r>
                      <a:b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Запис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відео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Бажання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українських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дітей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«Шкільні </a:t>
                      </a:r>
                      <a:r>
                        <a:rPr lang="uk-UA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папараці</a:t>
                      </a: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476128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Акція «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Одягни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блакитне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 до Дня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поширення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інформації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про людей з аутизмом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«Волонтерський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десант»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618763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До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Міжнародного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дня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дитячої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книги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проєкт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Буккросинг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: давайте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мінятись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книгами!»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«Ерудиції та права»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109726"/>
                  </a:ext>
                </a:extLst>
              </a:tr>
              <a:tr h="300446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До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Всесвітнього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дня книги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тa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авторського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права</a:t>
                      </a:r>
                    </a:p>
                    <a:p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Виставка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відгуків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про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прочитану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книгу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«Ерудиції та права»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485751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Проведення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рейду-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перевірки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шкільних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підручників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«Ерудиції та права»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901635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Підготовка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Дня ЦО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«Свято Є»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185984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Засідання – тренінг</a:t>
                      </a:r>
                      <a:r>
                        <a:rPr lang="uk-UA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«Я+Я=команда»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Рада старшокласників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829547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uk-UA" dirty="0"/>
                        <a:t>19.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Анкетування «Як ви оцінюєте свою команду»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Голова шкільного самоврядування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022220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uk-UA" dirty="0"/>
                        <a:t>20.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Висвітлення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інформації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на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сторінці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сайту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школи</a:t>
                      </a:r>
                      <a:endParaRPr lang="ru-RU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«Шкільні </a:t>
                      </a:r>
                      <a:r>
                        <a:rPr lang="uk-UA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папараці</a:t>
                      </a: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863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7034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596" b="1694"/>
          <a:stretch/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88179">
                        <a14:foregroundMark x1="68850" y1="89485" x2="68850" y2="89056"/>
                        <a14:foregroundMark x1="17572" y1="28541" x2="49521" y2="51717"/>
                        <a14:foregroundMark x1="36581" y1="16953" x2="64537" y2="59013"/>
                        <a14:foregroundMark x1="56390" y1="71030" x2="60703" y2="78541"/>
                        <a14:foregroundMark x1="74121" y1="83476" x2="76997" y2="899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67333" y="1"/>
            <a:ext cx="5074539" cy="11201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62249" y="257736"/>
            <a:ext cx="4863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ТРАВЕНЬ</a:t>
            </a:r>
            <a:endParaRPr lang="en-US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1" y="-232543"/>
            <a:ext cx="1859441" cy="1719221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750095"/>
              </p:ext>
            </p:extLst>
          </p:nvPr>
        </p:nvGraphicFramePr>
        <p:xfrm>
          <a:off x="366141" y="1173621"/>
          <a:ext cx="6125717" cy="79703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2064">
                  <a:extLst>
                    <a:ext uri="{9D8B030D-6E8A-4147-A177-3AD203B41FA5}">
                      <a16:colId xmlns:a16="http://schemas.microsoft.com/office/drawing/2014/main" val="2353317587"/>
                    </a:ext>
                  </a:extLst>
                </a:gridCol>
                <a:gridCol w="2750366">
                  <a:extLst>
                    <a:ext uri="{9D8B030D-6E8A-4147-A177-3AD203B41FA5}">
                      <a16:colId xmlns:a16="http://schemas.microsoft.com/office/drawing/2014/main" val="481427331"/>
                    </a:ext>
                  </a:extLst>
                </a:gridCol>
                <a:gridCol w="1331858">
                  <a:extLst>
                    <a:ext uri="{9D8B030D-6E8A-4147-A177-3AD203B41FA5}">
                      <a16:colId xmlns:a16="http://schemas.microsoft.com/office/drawing/2014/main" val="2699883206"/>
                    </a:ext>
                  </a:extLst>
                </a:gridCol>
                <a:gridCol w="1531429">
                  <a:extLst>
                    <a:ext uri="{9D8B030D-6E8A-4147-A177-3AD203B41FA5}">
                      <a16:colId xmlns:a16="http://schemas.microsoft.com/office/drawing/2014/main" val="905457793"/>
                    </a:ext>
                  </a:extLst>
                </a:gridCol>
              </a:tblGrid>
              <a:tr h="838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№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Зміст  роботи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Термін проведення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Відповідальні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7095934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Співпраця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учкому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з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колективами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класів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педколективом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школи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у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виконанні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планів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завдань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передбачених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річним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планом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роботи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школи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Результативність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цієї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роботи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Рада старшокласників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289319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5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травня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–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Міжнародний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день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боротьби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за права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інвалідів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b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Благодійнійна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акція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Серце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серця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«Волонтерський десант»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476128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Виставка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малюнків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крашанок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Великодня</a:t>
                      </a:r>
                      <a:endParaRPr lang="ru-RU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«Дизайн+»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618763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8 - 9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травня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-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Дні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пам'яті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</a:t>
                      </a:r>
                      <a:r>
                        <a:rPr lang="en-US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a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примирення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присвячені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пам'ят</a:t>
                      </a:r>
                      <a:r>
                        <a:rPr lang="en-US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i</a:t>
                      </a:r>
                      <a:r>
                        <a:rPr lang="en-US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жертв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Другої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Світової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війни</a:t>
                      </a:r>
                      <a:b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9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травня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- 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Державні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 День Перемоги</a:t>
                      </a:r>
                    </a:p>
                    <a:p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Запис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відео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Розквітли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маки,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розпустились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прапори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..»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«Шкільні </a:t>
                      </a:r>
                      <a:r>
                        <a:rPr lang="uk-UA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папараці</a:t>
                      </a: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109726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5.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Створення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ознайомчої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тематичної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відео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презентації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Дня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Європи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: «День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Європи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-день миру та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єдності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у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Європі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«Шкільні </a:t>
                      </a:r>
                      <a:r>
                        <a:rPr lang="uk-UA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папараці</a:t>
                      </a: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485751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6.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Відео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привітання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«У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кожної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дитини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–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матінка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єдина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«Шкільні </a:t>
                      </a:r>
                      <a:r>
                        <a:rPr lang="uk-UA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папараці</a:t>
                      </a: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901635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Майстер –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клас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 «Дерево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любові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«Дизайн+»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185984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8.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Захід</a:t>
                      </a:r>
                      <a:r>
                        <a:rPr lang="ru-RU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baseline="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Самоврядування</a:t>
                      </a:r>
                      <a:r>
                        <a:rPr lang="ru-RU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– </a:t>
                      </a:r>
                      <a:r>
                        <a:rPr lang="ru-RU" sz="1400" baseline="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серце</a:t>
                      </a:r>
                      <a:r>
                        <a:rPr lang="ru-RU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aseline="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нашої</a:t>
                      </a:r>
                      <a:r>
                        <a:rPr lang="ru-RU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aseline="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школи</a:t>
                      </a:r>
                      <a:r>
                        <a:rPr lang="ru-RU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  <a:endParaRPr lang="ru-RU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Рада старшокласників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829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6813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596" b="1694"/>
          <a:stretch/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8864" y1="78222" x2="62500" y2="77778"/>
                        <a14:foregroundMark x1="40227" y1="82889" x2="41136" y2="84889"/>
                        <a14:foregroundMark x1="39773" y1="81556" x2="45909" y2="86222"/>
                        <a14:foregroundMark x1="40682" y1="88444" x2="62500" y2="87111"/>
                      </a14:backgroundRemoval>
                    </a14:imgEffect>
                  </a14:imgLayer>
                </a14:imgProps>
              </a:ext>
            </a:extLst>
          </a:blip>
          <a:srcRect b="17007"/>
          <a:stretch/>
        </p:blipFill>
        <p:spPr>
          <a:xfrm>
            <a:off x="-275844" y="-252967"/>
            <a:ext cx="2086356" cy="17708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88179">
                        <a14:foregroundMark x1="68850" y1="89485" x2="68850" y2="89056"/>
                        <a14:foregroundMark x1="17572" y1="28541" x2="49521" y2="51717"/>
                        <a14:foregroundMark x1="36581" y1="16953" x2="64537" y2="59013"/>
                        <a14:foregroundMark x1="56390" y1="71030" x2="60703" y2="78541"/>
                        <a14:foregroundMark x1="74121" y1="83476" x2="76997" y2="899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67333" y="1"/>
            <a:ext cx="5074539" cy="11201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62249" y="257736"/>
            <a:ext cx="4863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ТРАВЕНЬ</a:t>
            </a:r>
            <a:endParaRPr lang="en-US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784653"/>
              </p:ext>
            </p:extLst>
          </p:nvPr>
        </p:nvGraphicFramePr>
        <p:xfrm>
          <a:off x="366141" y="1249769"/>
          <a:ext cx="6125717" cy="766200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2064">
                  <a:extLst>
                    <a:ext uri="{9D8B030D-6E8A-4147-A177-3AD203B41FA5}">
                      <a16:colId xmlns:a16="http://schemas.microsoft.com/office/drawing/2014/main" val="2353317587"/>
                    </a:ext>
                  </a:extLst>
                </a:gridCol>
                <a:gridCol w="2689050">
                  <a:extLst>
                    <a:ext uri="{9D8B030D-6E8A-4147-A177-3AD203B41FA5}">
                      <a16:colId xmlns:a16="http://schemas.microsoft.com/office/drawing/2014/main" val="481427331"/>
                    </a:ext>
                  </a:extLst>
                </a:gridCol>
                <a:gridCol w="1393174">
                  <a:extLst>
                    <a:ext uri="{9D8B030D-6E8A-4147-A177-3AD203B41FA5}">
                      <a16:colId xmlns:a16="http://schemas.microsoft.com/office/drawing/2014/main" val="2699883206"/>
                    </a:ext>
                  </a:extLst>
                </a:gridCol>
                <a:gridCol w="1531429">
                  <a:extLst>
                    <a:ext uri="{9D8B030D-6E8A-4147-A177-3AD203B41FA5}">
                      <a16:colId xmlns:a16="http://schemas.microsoft.com/office/drawing/2014/main" val="905457793"/>
                    </a:ext>
                  </a:extLst>
                </a:gridCol>
              </a:tblGrid>
              <a:tr h="651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№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Зміст  роботи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Термін проведення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Відповідальні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7095934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18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травня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-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Міжнародний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день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музеїв</a:t>
                      </a:r>
                      <a:b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Інтерактивний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дайджест «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Святиня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української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історії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«Шкільні </a:t>
                      </a:r>
                      <a:r>
                        <a:rPr lang="uk-UA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папараці</a:t>
                      </a: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289319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uk-UA" dirty="0"/>
                        <a:t>10.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19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травня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– День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української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вишиванки</a:t>
                      </a:r>
                      <a:endParaRPr lang="ru-RU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Весняний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 хоровод «Сорочку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мати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вишила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мені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…»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«Свято Є»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476128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Фотоконкурс «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Найкраще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фото у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вишиванці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«Шкільні </a:t>
                      </a:r>
                      <a:r>
                        <a:rPr lang="uk-UA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папараці</a:t>
                      </a: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618763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Акція «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Вишиванку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одягаємо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Україну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прославляємо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«Свято Є»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109726"/>
                  </a:ext>
                </a:extLst>
              </a:tr>
              <a:tr h="300446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Інформаційний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дайджест «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Герої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минулого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сьогодення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«Волонтерський десант»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485751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Підготовка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літньої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оздоровчої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кампанії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по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оздоровленню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дітей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в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пришкільному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дитячому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таборі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Рада старшокласників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901635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Рейд «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Успішність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учнів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«Ерудиції та права»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185984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Збір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учнівського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самоврядування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Поговоримо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про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підсумки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Рада старшокласників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829547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Розширене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засідання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учнівської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ради «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Підведення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підсумків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роботи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учнівського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самоврядування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за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навчальний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рік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Рада старшокласників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022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0811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596" b="1694"/>
          <a:stretch/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8864" y1="78222" x2="62500" y2="77778"/>
                        <a14:foregroundMark x1="40227" y1="82889" x2="41136" y2="84889"/>
                        <a14:foregroundMark x1="39773" y1="81556" x2="45909" y2="86222"/>
                        <a14:foregroundMark x1="40682" y1="88444" x2="62500" y2="87111"/>
                      </a14:backgroundRemoval>
                    </a14:imgEffect>
                  </a14:imgLayer>
                </a14:imgProps>
              </a:ext>
            </a:extLst>
          </a:blip>
          <a:srcRect b="17007"/>
          <a:stretch/>
        </p:blipFill>
        <p:spPr>
          <a:xfrm>
            <a:off x="-275844" y="-252967"/>
            <a:ext cx="2086356" cy="17708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88179">
                        <a14:foregroundMark x1="68850" y1="89485" x2="68850" y2="89056"/>
                        <a14:foregroundMark x1="17572" y1="28541" x2="49521" y2="51717"/>
                        <a14:foregroundMark x1="36581" y1="16953" x2="64537" y2="59013"/>
                        <a14:foregroundMark x1="56390" y1="71030" x2="60703" y2="78541"/>
                        <a14:foregroundMark x1="74121" y1="83476" x2="76997" y2="899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67333" y="1"/>
            <a:ext cx="5074539" cy="11201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62249" y="257736"/>
            <a:ext cx="4863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ТРАВЕНЬ</a:t>
            </a:r>
            <a:endParaRPr lang="en-US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579126"/>
              </p:ext>
            </p:extLst>
          </p:nvPr>
        </p:nvGraphicFramePr>
        <p:xfrm>
          <a:off x="366141" y="1249769"/>
          <a:ext cx="6125717" cy="499294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2064">
                  <a:extLst>
                    <a:ext uri="{9D8B030D-6E8A-4147-A177-3AD203B41FA5}">
                      <a16:colId xmlns:a16="http://schemas.microsoft.com/office/drawing/2014/main" val="2353317587"/>
                    </a:ext>
                  </a:extLst>
                </a:gridCol>
                <a:gridCol w="2689050">
                  <a:extLst>
                    <a:ext uri="{9D8B030D-6E8A-4147-A177-3AD203B41FA5}">
                      <a16:colId xmlns:a16="http://schemas.microsoft.com/office/drawing/2014/main" val="481427331"/>
                    </a:ext>
                  </a:extLst>
                </a:gridCol>
                <a:gridCol w="1393174">
                  <a:extLst>
                    <a:ext uri="{9D8B030D-6E8A-4147-A177-3AD203B41FA5}">
                      <a16:colId xmlns:a16="http://schemas.microsoft.com/office/drawing/2014/main" val="2699883206"/>
                    </a:ext>
                  </a:extLst>
                </a:gridCol>
                <a:gridCol w="1531429">
                  <a:extLst>
                    <a:ext uri="{9D8B030D-6E8A-4147-A177-3AD203B41FA5}">
                      <a16:colId xmlns:a16="http://schemas.microsoft.com/office/drawing/2014/main" val="905457793"/>
                    </a:ext>
                  </a:extLst>
                </a:gridCol>
              </a:tblGrid>
              <a:tr h="651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№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Зміст  роботи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Термін проведення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Відповідальні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7095934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18.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Визначення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завдань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щодо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роботи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міністерств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на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наступний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 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навчальний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рік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Рада старшокласників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289319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19.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Звіт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голів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центрів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кожного члена центру.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Рада старшокласників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476128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20.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Обговорення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спільно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(з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колективами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класів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)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пропозицій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плану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роботи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на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наступний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навчальний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рік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 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Рада старшокласників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618763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21.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 CYR" panose="02020603050405020304" pitchFamily="18" charset="0"/>
                        </a:rPr>
                        <a:t>Організація останнього дзвоника</a:t>
                      </a:r>
                      <a:endParaRPr lang="en-US" sz="1400" dirty="0">
                        <a:effectLst/>
                        <a:latin typeface="Times New Roman CYR" panose="02020603050405020304" pitchFamily="18" charset="0"/>
                        <a:ea typeface="Calibri" panose="020F0502020204030204" pitchFamily="34" charset="0"/>
                        <a:cs typeface="Times New Roman CYR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«Свято Є»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109726"/>
                  </a:ext>
                </a:extLst>
              </a:tr>
              <a:tr h="300446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22.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 CYR" panose="02020603050405020304" pitchFamily="18" charset="0"/>
                        </a:rPr>
                        <a:t>Допомога в організації та проведенні заходів до Дня захисту дітей.</a:t>
                      </a:r>
                      <a:endParaRPr lang="en-US" sz="1400" dirty="0">
                        <a:effectLst/>
                        <a:latin typeface="Times New Roman CYR" panose="02020603050405020304" pitchFamily="18" charset="0"/>
                        <a:ea typeface="Calibri" panose="020F0502020204030204" pitchFamily="34" charset="0"/>
                        <a:cs typeface="Times New Roman CYR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Рада старшокласників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«Свято Є»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485751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23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Висвітлення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інформації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на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сторінці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сайту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школи</a:t>
                      </a:r>
                      <a:endParaRPr lang="ru-RU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«Шкільні </a:t>
                      </a:r>
                      <a:r>
                        <a:rPr lang="uk-UA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папараці</a:t>
                      </a: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901635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88179">
                        <a14:foregroundMark x1="68850" y1="89485" x2="68850" y2="89056"/>
                        <a14:foregroundMark x1="17572" y1="28541" x2="49521" y2="51717"/>
                        <a14:foregroundMark x1="36581" y1="16953" x2="64537" y2="59013"/>
                        <a14:foregroundMark x1="56390" y1="71030" x2="60703" y2="78541"/>
                        <a14:foregroundMark x1="74121" y1="83476" x2="76997" y2="899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173431" y="6317338"/>
            <a:ext cx="7204859" cy="25755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-275844" y="6850813"/>
            <a:ext cx="2499280" cy="23108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27454" y="6805889"/>
            <a:ext cx="3918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>
              <a:solidFill>
                <a:srgbClr val="FF0000"/>
              </a:solidFill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223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596" b="1694"/>
          <a:stretch/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8864" y1="78222" x2="62500" y2="77778"/>
                        <a14:foregroundMark x1="40227" y1="82889" x2="41136" y2="84889"/>
                        <a14:foregroundMark x1="39773" y1="81556" x2="45909" y2="86222"/>
                        <a14:foregroundMark x1="40682" y1="88444" x2="62500" y2="87111"/>
                      </a14:backgroundRemoval>
                    </a14:imgEffect>
                  </a14:imgLayer>
                </a14:imgProps>
              </a:ext>
            </a:extLst>
          </a:blip>
          <a:srcRect b="17007"/>
          <a:stretch/>
        </p:blipFill>
        <p:spPr>
          <a:xfrm>
            <a:off x="-275844" y="-252967"/>
            <a:ext cx="2086356" cy="17708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88179">
                        <a14:foregroundMark x1="68850" y1="89485" x2="68850" y2="89056"/>
                        <a14:foregroundMark x1="17572" y1="28541" x2="49521" y2="51717"/>
                        <a14:foregroundMark x1="36581" y1="16953" x2="64537" y2="59013"/>
                        <a14:foregroundMark x1="56390" y1="71030" x2="60703" y2="78541"/>
                        <a14:foregroundMark x1="74121" y1="83476" x2="76997" y2="899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67333" y="1"/>
            <a:ext cx="5074539" cy="11201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62249" y="257736"/>
            <a:ext cx="4863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ВЕРЕСЕНЬ</a:t>
            </a:r>
            <a:endParaRPr lang="en-US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764331"/>
              </p:ext>
            </p:extLst>
          </p:nvPr>
        </p:nvGraphicFramePr>
        <p:xfrm>
          <a:off x="366141" y="1249769"/>
          <a:ext cx="6125717" cy="78484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2064">
                  <a:extLst>
                    <a:ext uri="{9D8B030D-6E8A-4147-A177-3AD203B41FA5}">
                      <a16:colId xmlns:a16="http://schemas.microsoft.com/office/drawing/2014/main" val="2353317587"/>
                    </a:ext>
                  </a:extLst>
                </a:gridCol>
                <a:gridCol w="2689050">
                  <a:extLst>
                    <a:ext uri="{9D8B030D-6E8A-4147-A177-3AD203B41FA5}">
                      <a16:colId xmlns:a16="http://schemas.microsoft.com/office/drawing/2014/main" val="481427331"/>
                    </a:ext>
                  </a:extLst>
                </a:gridCol>
                <a:gridCol w="1393174">
                  <a:extLst>
                    <a:ext uri="{9D8B030D-6E8A-4147-A177-3AD203B41FA5}">
                      <a16:colId xmlns:a16="http://schemas.microsoft.com/office/drawing/2014/main" val="2699883206"/>
                    </a:ext>
                  </a:extLst>
                </a:gridCol>
                <a:gridCol w="1531429">
                  <a:extLst>
                    <a:ext uri="{9D8B030D-6E8A-4147-A177-3AD203B41FA5}">
                      <a16:colId xmlns:a16="http://schemas.microsoft.com/office/drawing/2014/main" val="905457793"/>
                    </a:ext>
                  </a:extLst>
                </a:gridCol>
              </a:tblGrid>
              <a:tr h="838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№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Зміст  роботи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Термін проведення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Відповідальні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7095934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Виготовлення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буклетів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Профілактика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дорожньо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-транспортного травматизму»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«Шкільні </a:t>
                      </a:r>
                      <a:r>
                        <a:rPr lang="uk-UA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папараці</a:t>
                      </a: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289319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Тиждень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без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запізнень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Рейд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перевірка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запізнень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уроки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«Ерудиції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права»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476128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Участь у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навчанні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лідерів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учнівського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самоврядування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Робота «Школи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лідерів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b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Лідери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передають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свої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знання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новачкам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Рада старшокласників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618763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Участь у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Місячнику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фізичної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культури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спорту «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Олімпійський</a:t>
                      </a:r>
                      <a:r>
                        <a:rPr lang="ru-RU" sz="14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вересень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«Здорові та спортивні»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109726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загону «Волонтер» та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організація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його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роботи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«Волонтерський десант»</a:t>
                      </a:r>
                      <a:endParaRPr lang="en-US" sz="140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485751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Оновлення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інформаційного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стенду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учнівської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організації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«Ерудиції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права»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901635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Зустріч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членів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шкільного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Парламенту з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представниками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адміністрації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Рада старшокласників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185984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Створення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відеолекторія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на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перервах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(до Дня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кіно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)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українських фільмів «Міст 2022», «Воїни України 2022»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«Шкільні </a:t>
                      </a:r>
                      <a:r>
                        <a:rPr lang="uk-UA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папараці</a:t>
                      </a: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275935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Тренінг 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«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Значення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демократії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для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сучасного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людства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 до</a:t>
                      </a:r>
                      <a:r>
                        <a:rPr lang="ru-RU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Дня </a:t>
                      </a:r>
                      <a:r>
                        <a:rPr lang="ru-RU" sz="1400" baseline="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демократії</a:t>
                      </a:r>
                      <a:r>
                        <a:rPr lang="ru-RU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aseline="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між</a:t>
                      </a:r>
                      <a:r>
                        <a:rPr lang="ru-RU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aseline="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лідерами</a:t>
                      </a:r>
                      <a:r>
                        <a:rPr lang="ru-RU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aseline="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самоврядування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«Ерудиції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права»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582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2138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596" b="1694"/>
          <a:stretch/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8864" y1="78222" x2="62500" y2="77778"/>
                        <a14:foregroundMark x1="40227" y1="82889" x2="41136" y2="84889"/>
                        <a14:foregroundMark x1="39773" y1="81556" x2="45909" y2="86222"/>
                        <a14:foregroundMark x1="40682" y1="88444" x2="62500" y2="87111"/>
                      </a14:backgroundRemoval>
                    </a14:imgEffect>
                  </a14:imgLayer>
                </a14:imgProps>
              </a:ext>
            </a:extLst>
          </a:blip>
          <a:srcRect b="17007"/>
          <a:stretch/>
        </p:blipFill>
        <p:spPr>
          <a:xfrm>
            <a:off x="-275844" y="-252967"/>
            <a:ext cx="2086356" cy="17708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88179">
                        <a14:foregroundMark x1="68850" y1="89485" x2="68850" y2="89056"/>
                        <a14:foregroundMark x1="17572" y1="28541" x2="49521" y2="51717"/>
                        <a14:foregroundMark x1="36581" y1="16953" x2="64537" y2="59013"/>
                        <a14:foregroundMark x1="56390" y1="71030" x2="60703" y2="78541"/>
                        <a14:foregroundMark x1="74121" y1="83476" x2="76997" y2="899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67333" y="1"/>
            <a:ext cx="5074539" cy="11201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62249" y="257736"/>
            <a:ext cx="4863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ВЕРЕСЕНЬ</a:t>
            </a:r>
            <a:endParaRPr lang="en-US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903814"/>
              </p:ext>
            </p:extLst>
          </p:nvPr>
        </p:nvGraphicFramePr>
        <p:xfrm>
          <a:off x="366141" y="1249769"/>
          <a:ext cx="6125717" cy="64768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2064">
                  <a:extLst>
                    <a:ext uri="{9D8B030D-6E8A-4147-A177-3AD203B41FA5}">
                      <a16:colId xmlns:a16="http://schemas.microsoft.com/office/drawing/2014/main" val="2353317587"/>
                    </a:ext>
                  </a:extLst>
                </a:gridCol>
                <a:gridCol w="2689050">
                  <a:extLst>
                    <a:ext uri="{9D8B030D-6E8A-4147-A177-3AD203B41FA5}">
                      <a16:colId xmlns:a16="http://schemas.microsoft.com/office/drawing/2014/main" val="481427331"/>
                    </a:ext>
                  </a:extLst>
                </a:gridCol>
                <a:gridCol w="1393174">
                  <a:extLst>
                    <a:ext uri="{9D8B030D-6E8A-4147-A177-3AD203B41FA5}">
                      <a16:colId xmlns:a16="http://schemas.microsoft.com/office/drawing/2014/main" val="2699883206"/>
                    </a:ext>
                  </a:extLst>
                </a:gridCol>
                <a:gridCol w="1531429">
                  <a:extLst>
                    <a:ext uri="{9D8B030D-6E8A-4147-A177-3AD203B41FA5}">
                      <a16:colId xmlns:a16="http://schemas.microsoft.com/office/drawing/2014/main" val="905457793"/>
                    </a:ext>
                  </a:extLst>
                </a:gridCol>
              </a:tblGrid>
              <a:tr h="838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№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Зміст  роботи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Термін проведення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Відповідальні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7095934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Флешмоб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Діти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проти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війни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(зйомка відео до Дня миру)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«Шкільні </a:t>
                      </a:r>
                      <a:r>
                        <a:rPr lang="uk-UA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папараці</a:t>
                      </a: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289319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виставки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малюнків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«Мир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очима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дітей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«Центр</a:t>
                      </a:r>
                      <a:b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«Дизайн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476128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Організація посвяти у старшокласники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«Свято Є»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618763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Участь у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загальношкільному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проєкті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Майбутній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потенціал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країни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(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обдаровані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діти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«Ерудиції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права»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485751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Акція «Щоденник</a:t>
                      </a:r>
                      <a:r>
                        <a:rPr lang="uk-UA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добрих справ школи». Благодійна акція «Розпочинаємо творити добро» збір допомоги військовим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«Волонтерський десант»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586212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Засідання самоврядування</a:t>
                      </a:r>
                      <a:r>
                        <a:rPr lang="uk-UA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«Річне планування. Плануй та дій»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Рада старшокласників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806314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Висвітлення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інформації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щодо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діяльності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учнівського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самоврядування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сторінці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сайту школи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Цетр</a:t>
                      </a: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«Шкільні </a:t>
                      </a:r>
                      <a:r>
                        <a:rPr lang="uk-UA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папараці</a:t>
                      </a: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901635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Підготовка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Дня </a:t>
                      </a:r>
                      <a:r>
                        <a:rPr lang="uk-UA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працівнника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освіти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«Свято Є»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145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0571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596" b="1694"/>
          <a:stretch/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88179">
                        <a14:foregroundMark x1="68850" y1="89485" x2="68850" y2="89056"/>
                        <a14:foregroundMark x1="17572" y1="28541" x2="49521" y2="51717"/>
                        <a14:foregroundMark x1="36581" y1="16953" x2="64537" y2="59013"/>
                        <a14:foregroundMark x1="56390" y1="71030" x2="60703" y2="78541"/>
                        <a14:foregroundMark x1="74121" y1="83476" x2="76997" y2="899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67333" y="1"/>
            <a:ext cx="5074539" cy="11201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62249" y="257736"/>
            <a:ext cx="4863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ЖОВТЕНЬ</a:t>
            </a:r>
            <a:endParaRPr lang="en-US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b="9603"/>
          <a:stretch/>
        </p:blipFill>
        <p:spPr>
          <a:xfrm>
            <a:off x="5193791" y="-135966"/>
            <a:ext cx="1859585" cy="1718308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477073"/>
              </p:ext>
            </p:extLst>
          </p:nvPr>
        </p:nvGraphicFramePr>
        <p:xfrm>
          <a:off x="366141" y="1249769"/>
          <a:ext cx="6125717" cy="78484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2064">
                  <a:extLst>
                    <a:ext uri="{9D8B030D-6E8A-4147-A177-3AD203B41FA5}">
                      <a16:colId xmlns:a16="http://schemas.microsoft.com/office/drawing/2014/main" val="2353317587"/>
                    </a:ext>
                  </a:extLst>
                </a:gridCol>
                <a:gridCol w="2689050">
                  <a:extLst>
                    <a:ext uri="{9D8B030D-6E8A-4147-A177-3AD203B41FA5}">
                      <a16:colId xmlns:a16="http://schemas.microsoft.com/office/drawing/2014/main" val="481427331"/>
                    </a:ext>
                  </a:extLst>
                </a:gridCol>
                <a:gridCol w="1393174">
                  <a:extLst>
                    <a:ext uri="{9D8B030D-6E8A-4147-A177-3AD203B41FA5}">
                      <a16:colId xmlns:a16="http://schemas.microsoft.com/office/drawing/2014/main" val="2699883206"/>
                    </a:ext>
                  </a:extLst>
                </a:gridCol>
                <a:gridCol w="1531429">
                  <a:extLst>
                    <a:ext uri="{9D8B030D-6E8A-4147-A177-3AD203B41FA5}">
                      <a16:colId xmlns:a16="http://schemas.microsoft.com/office/drawing/2014/main" val="905457793"/>
                    </a:ext>
                  </a:extLst>
                </a:gridCol>
              </a:tblGrid>
              <a:tr h="838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№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Зміст  роботи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Термін проведення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Відповідальні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7095934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Міжнародний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музики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Рухливі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перерви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«Свято Є»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289319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Всесвітній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виготовлення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листівок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Майстер-клас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перервах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«Центр</a:t>
                      </a:r>
                      <a:b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«Дизайн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476128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учнівського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самоврядування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Дня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Вчителя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«Свято Є»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618763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«Сюрприз у </a:t>
                      </a:r>
                      <a:r>
                        <a:rPr lang="uk-UA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фоє</a:t>
                      </a: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- ранкове привітання працівників освіти зі святом 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«Свято Є»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109726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Міжнародний</a:t>
                      </a:r>
                      <a:r>
                        <a:rPr lang="ru-RU" sz="1400" b="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 </a:t>
                      </a:r>
                      <a:r>
                        <a:rPr lang="ru-RU" sz="1400" b="0" i="0" u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лікаря</a:t>
                      </a:r>
                      <a:endParaRPr lang="ru-RU" sz="1400" b="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0" u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Відеозвернення</a:t>
                      </a:r>
                      <a:r>
                        <a:rPr lang="ru-RU" sz="1400" b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="0" u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лікарів</a:t>
                      </a:r>
                      <a:r>
                        <a:rPr lang="ru-RU" sz="1400" b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b="0" u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Дякую</a:t>
                      </a:r>
                      <a:r>
                        <a:rPr lang="ru-RU" sz="1400" b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0" u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лікарю</a:t>
                      </a:r>
                      <a:r>
                        <a:rPr lang="ru-RU" sz="1400" b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«Шкільні </a:t>
                      </a:r>
                      <a:r>
                        <a:rPr lang="uk-UA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папараці</a:t>
                      </a: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485751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u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Міжнародний</a:t>
                      </a:r>
                      <a:r>
                        <a:rPr lang="ru-RU" sz="1400" b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 </a:t>
                      </a:r>
                      <a:r>
                        <a:rPr lang="ru-RU" sz="1400" b="0" u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музики</a:t>
                      </a:r>
                      <a:endParaRPr lang="ru-RU" sz="1400" b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0" u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Хіт</a:t>
                      </a:r>
                      <a:r>
                        <a:rPr lang="ru-RU" sz="1400" b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-парад </a:t>
                      </a:r>
                      <a:r>
                        <a:rPr lang="ru-RU" sz="1400" b="0" u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українських</a:t>
                      </a:r>
                      <a:r>
                        <a:rPr lang="ru-RU" sz="1400" b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пісень</a:t>
                      </a:r>
                      <a:r>
                        <a:rPr lang="ru-RU" sz="1400" b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на </a:t>
                      </a:r>
                      <a:r>
                        <a:rPr lang="ru-RU" sz="1400" b="0" u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перерві</a:t>
                      </a:r>
                      <a:r>
                        <a:rPr lang="ru-RU" sz="1400" b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u="non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«З </a:t>
                      </a:r>
                      <a:r>
                        <a:rPr lang="ru-RU" sz="1400" b="0" u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Україною</a:t>
                      </a:r>
                      <a:r>
                        <a:rPr lang="ru-RU" sz="1400" b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400" b="0" u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серці</a:t>
                      </a:r>
                      <a:r>
                        <a:rPr lang="ru-RU" sz="1400" b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!»</a:t>
                      </a:r>
                      <a:br>
                        <a:rPr lang="ru-RU" sz="1400" b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0" u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українські</a:t>
                      </a:r>
                      <a:r>
                        <a:rPr lang="ru-RU" sz="1400" b="0" u="non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u="none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руханки</a:t>
                      </a:r>
                      <a:r>
                        <a:rPr lang="ru-RU" sz="1400" b="0" u="non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400" b="0" u="none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перерві</a:t>
                      </a:r>
                      <a:r>
                        <a:rPr lang="ru-RU" sz="1400" b="0" u="non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«Свято Є»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901635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400" b="0" u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жовтня</a:t>
                      </a:r>
                      <a:r>
                        <a:rPr lang="ru-RU" sz="1400" b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400" b="0" u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Міжнародний</a:t>
                      </a:r>
                      <a:r>
                        <a:rPr lang="ru-RU" sz="1400" b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 </a:t>
                      </a:r>
                      <a:r>
                        <a:rPr lang="ru-RU" sz="1400" b="0" u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літніх</a:t>
                      </a:r>
                      <a:r>
                        <a:rPr lang="ru-RU" sz="1400" b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людей</a:t>
                      </a:r>
                    </a:p>
                    <a:p>
                      <a:r>
                        <a:rPr lang="ru-RU" sz="1400" b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Акція « </a:t>
                      </a:r>
                      <a:r>
                        <a:rPr lang="ru-RU" sz="1400" b="0" u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Теплі</a:t>
                      </a:r>
                      <a:r>
                        <a:rPr lang="ru-RU" sz="1400" b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долоньки</a:t>
                      </a:r>
                      <a:r>
                        <a:rPr lang="ru-RU" sz="1400" b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 </a:t>
                      </a:r>
                      <a:r>
                        <a:rPr lang="ru-RU" sz="1400" b="0" u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допомога</a:t>
                      </a:r>
                      <a:r>
                        <a:rPr lang="ru-RU" sz="1400" b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людям </a:t>
                      </a:r>
                      <a:r>
                        <a:rPr lang="ru-RU" sz="1400" b="0" u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похилого</a:t>
                      </a:r>
                      <a:r>
                        <a:rPr lang="ru-RU" sz="1400" b="0" u="non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віку</a:t>
                      </a:r>
                      <a:endParaRPr lang="en-US" sz="1400" b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«Волонтерський десант»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185984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uk-UA" sz="1400" b="0" u="non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жовтня Всесвітній день тварин.</a:t>
                      </a:r>
                      <a:br>
                        <a:rPr lang="uk-UA" sz="1400" b="0" u="non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1400" b="0" u="non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Акція «Нагодуємо безпритульних маленьких друзів» збір корму для тварин</a:t>
                      </a:r>
                      <a:endParaRPr lang="en-US" sz="1400" b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«Волонтерський десант»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335209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фотовиставки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Всесвітнього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захисту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тварин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Наші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улюбленці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«Центр</a:t>
                      </a:r>
                      <a:b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«Дизайн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884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9070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596" b="1694"/>
          <a:stretch/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88179">
                        <a14:foregroundMark x1="68850" y1="89485" x2="68850" y2="89056"/>
                        <a14:foregroundMark x1="17572" y1="28541" x2="49521" y2="51717"/>
                        <a14:foregroundMark x1="36581" y1="16953" x2="64537" y2="59013"/>
                        <a14:foregroundMark x1="56390" y1="71030" x2="60703" y2="78541"/>
                        <a14:foregroundMark x1="74121" y1="83476" x2="76997" y2="899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67333" y="1"/>
            <a:ext cx="5074539" cy="11201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62249" y="257736"/>
            <a:ext cx="4863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ЖОВТЕНЬ</a:t>
            </a:r>
            <a:endParaRPr lang="en-US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b="9603"/>
          <a:stretch/>
        </p:blipFill>
        <p:spPr>
          <a:xfrm>
            <a:off x="5193791" y="-135966"/>
            <a:ext cx="1859585" cy="1718308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088788"/>
              </p:ext>
            </p:extLst>
          </p:nvPr>
        </p:nvGraphicFramePr>
        <p:xfrm>
          <a:off x="366141" y="1249769"/>
          <a:ext cx="6125717" cy="77875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2064">
                  <a:extLst>
                    <a:ext uri="{9D8B030D-6E8A-4147-A177-3AD203B41FA5}">
                      <a16:colId xmlns:a16="http://schemas.microsoft.com/office/drawing/2014/main" val="2353317587"/>
                    </a:ext>
                  </a:extLst>
                </a:gridCol>
                <a:gridCol w="2689050">
                  <a:extLst>
                    <a:ext uri="{9D8B030D-6E8A-4147-A177-3AD203B41FA5}">
                      <a16:colId xmlns:a16="http://schemas.microsoft.com/office/drawing/2014/main" val="481427331"/>
                    </a:ext>
                  </a:extLst>
                </a:gridCol>
                <a:gridCol w="1393174">
                  <a:extLst>
                    <a:ext uri="{9D8B030D-6E8A-4147-A177-3AD203B41FA5}">
                      <a16:colId xmlns:a16="http://schemas.microsoft.com/office/drawing/2014/main" val="2699883206"/>
                    </a:ext>
                  </a:extLst>
                </a:gridCol>
                <a:gridCol w="1531429">
                  <a:extLst>
                    <a:ext uri="{9D8B030D-6E8A-4147-A177-3AD203B41FA5}">
                      <a16:colId xmlns:a16="http://schemas.microsoft.com/office/drawing/2014/main" val="905457793"/>
                    </a:ext>
                  </a:extLst>
                </a:gridCol>
              </a:tblGrid>
              <a:tr h="838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№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Зміст  роботи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Термін проведення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Відповідальні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7095934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Тренінг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для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лідерів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учнівського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самоврядування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"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Вчимося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бути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справжніми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українцями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Рада старшокласників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289319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Зйомка відео «Мова наша зброя»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Дня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української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писемності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«Ерудиції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права»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476128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Запровадити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шкільну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політику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розумного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використання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- (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зменшення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використання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пластику та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поліетилену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щоденному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житті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бережливого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витрачання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води,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електроенергії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привчати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сортувати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сміття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тощо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</a:t>
                      </a:r>
                      <a:r>
                        <a:rPr lang="uk-UA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Екопогляд</a:t>
                      </a: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618763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жовтня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День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захисника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Благодійна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акція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Спільними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зусиллями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(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збір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коштів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забезпечення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потреб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військовослужбовців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«Волонтерський десант»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109726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Рейд «Навчання та відпочинок». Аналіз успішності учнів школи. Індивідуальні бесіди з класними керівниками та учнями, яким необхідна допомога в навчанні.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«Ерудиції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права»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901635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Затвердження плану заходів під час осінніх канікул, складеного радою самоврядування спільно з педколективом закладу  та колективами класів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Рада старшокласників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185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6500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596" b="1694"/>
          <a:stretch/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88179">
                        <a14:foregroundMark x1="68850" y1="89485" x2="68850" y2="89056"/>
                        <a14:foregroundMark x1="17572" y1="28541" x2="49521" y2="51717"/>
                        <a14:foregroundMark x1="36581" y1="16953" x2="64537" y2="59013"/>
                        <a14:foregroundMark x1="56390" y1="71030" x2="60703" y2="78541"/>
                        <a14:foregroundMark x1="74121" y1="83476" x2="76997" y2="899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67333" y="1"/>
            <a:ext cx="5074539" cy="11201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62249" y="257736"/>
            <a:ext cx="4863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ЖОВТЕНЬ</a:t>
            </a:r>
            <a:endParaRPr lang="en-US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b="9603"/>
          <a:stretch/>
        </p:blipFill>
        <p:spPr>
          <a:xfrm>
            <a:off x="5193791" y="-135966"/>
            <a:ext cx="1859585" cy="1718308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014613"/>
              </p:ext>
            </p:extLst>
          </p:nvPr>
        </p:nvGraphicFramePr>
        <p:xfrm>
          <a:off x="366141" y="1249769"/>
          <a:ext cx="6125717" cy="68121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2064">
                  <a:extLst>
                    <a:ext uri="{9D8B030D-6E8A-4147-A177-3AD203B41FA5}">
                      <a16:colId xmlns:a16="http://schemas.microsoft.com/office/drawing/2014/main" val="2353317587"/>
                    </a:ext>
                  </a:extLst>
                </a:gridCol>
                <a:gridCol w="2689050">
                  <a:extLst>
                    <a:ext uri="{9D8B030D-6E8A-4147-A177-3AD203B41FA5}">
                      <a16:colId xmlns:a16="http://schemas.microsoft.com/office/drawing/2014/main" val="481427331"/>
                    </a:ext>
                  </a:extLst>
                </a:gridCol>
                <a:gridCol w="1393174">
                  <a:extLst>
                    <a:ext uri="{9D8B030D-6E8A-4147-A177-3AD203B41FA5}">
                      <a16:colId xmlns:a16="http://schemas.microsoft.com/office/drawing/2014/main" val="2699883206"/>
                    </a:ext>
                  </a:extLst>
                </a:gridCol>
                <a:gridCol w="1531429">
                  <a:extLst>
                    <a:ext uri="{9D8B030D-6E8A-4147-A177-3AD203B41FA5}">
                      <a16:colId xmlns:a16="http://schemas.microsoft.com/office/drawing/2014/main" val="905457793"/>
                    </a:ext>
                  </a:extLst>
                </a:gridCol>
              </a:tblGrid>
              <a:tr h="838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№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Зміст  роботи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Термін проведення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Відповідальні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7095934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жовтня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Майстер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Всесвітнього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дня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миття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«Здорові та спортивні»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289319"/>
                  </a:ext>
                </a:extLst>
              </a:tr>
              <a:tr h="84739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Тиждень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знань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пожежної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безпеки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b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Інформаційний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дайджест «</a:t>
                      </a:r>
                      <a:r>
                        <a:rPr lang="ru-RU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Пожежа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лютий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ворог»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Рада старшокласників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476128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Всесвітній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довкілля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Акція "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Майбутнє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довкілля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наших руках«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(прибирання шкільної території)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</a:t>
                      </a:r>
                      <a:r>
                        <a:rPr lang="uk-UA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Екопогляд</a:t>
                      </a: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618763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Акція «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Жовте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листя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виготовлення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розповсюдження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населення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листівок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 шкоду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спалювання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опалого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листя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про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користь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компостування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</a:t>
                      </a:r>
                      <a:r>
                        <a:rPr lang="uk-UA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Екопогляд</a:t>
                      </a: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109726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Засідання учнівської ради «Школа лідерства»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Рада старшокласників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901635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Підготовка та проведення осіннього заходу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(балу)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Рада старшокласників</a:t>
                      </a:r>
                      <a:b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«Свято Є»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185984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Висвітлення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інформації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щодо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діяльності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учнівського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самоврядування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сторінці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сайту школи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«Шкільні </a:t>
                      </a:r>
                      <a:r>
                        <a:rPr lang="uk-UA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папараці</a:t>
                      </a: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225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7050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596" b="1694"/>
          <a:stretch/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8864" y1="78222" x2="62500" y2="77778"/>
                        <a14:foregroundMark x1="40227" y1="82889" x2="41136" y2="84889"/>
                        <a14:foregroundMark x1="39773" y1="81556" x2="45909" y2="86222"/>
                        <a14:foregroundMark x1="40682" y1="88444" x2="62500" y2="87111"/>
                      </a14:backgroundRemoval>
                    </a14:imgEffect>
                  </a14:imgLayer>
                </a14:imgProps>
              </a:ext>
            </a:extLst>
          </a:blip>
          <a:srcRect b="17007"/>
          <a:stretch/>
        </p:blipFill>
        <p:spPr>
          <a:xfrm>
            <a:off x="-275844" y="-252967"/>
            <a:ext cx="2086356" cy="17708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88179">
                        <a14:foregroundMark x1="68850" y1="89485" x2="68850" y2="89056"/>
                        <a14:foregroundMark x1="17572" y1="28541" x2="49521" y2="51717"/>
                        <a14:foregroundMark x1="36581" y1="16953" x2="64537" y2="59013"/>
                        <a14:foregroundMark x1="56390" y1="71030" x2="60703" y2="78541"/>
                        <a14:foregroundMark x1="74121" y1="83476" x2="76997" y2="899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67333" y="1"/>
            <a:ext cx="5074539" cy="11201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62249" y="257736"/>
            <a:ext cx="4863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ЛИСТОПАД</a:t>
            </a:r>
            <a:endParaRPr lang="en-US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506211"/>
              </p:ext>
            </p:extLst>
          </p:nvPr>
        </p:nvGraphicFramePr>
        <p:xfrm>
          <a:off x="366141" y="1063174"/>
          <a:ext cx="6125717" cy="80618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2064">
                  <a:extLst>
                    <a:ext uri="{9D8B030D-6E8A-4147-A177-3AD203B41FA5}">
                      <a16:colId xmlns:a16="http://schemas.microsoft.com/office/drawing/2014/main" val="2353317587"/>
                    </a:ext>
                  </a:extLst>
                </a:gridCol>
                <a:gridCol w="2689050">
                  <a:extLst>
                    <a:ext uri="{9D8B030D-6E8A-4147-A177-3AD203B41FA5}">
                      <a16:colId xmlns:a16="http://schemas.microsoft.com/office/drawing/2014/main" val="481427331"/>
                    </a:ext>
                  </a:extLst>
                </a:gridCol>
                <a:gridCol w="1393174">
                  <a:extLst>
                    <a:ext uri="{9D8B030D-6E8A-4147-A177-3AD203B41FA5}">
                      <a16:colId xmlns:a16="http://schemas.microsoft.com/office/drawing/2014/main" val="2699883206"/>
                    </a:ext>
                  </a:extLst>
                </a:gridCol>
                <a:gridCol w="1531429">
                  <a:extLst>
                    <a:ext uri="{9D8B030D-6E8A-4147-A177-3AD203B41FA5}">
                      <a16:colId xmlns:a16="http://schemas.microsoft.com/office/drawing/2014/main" val="905457793"/>
                    </a:ext>
                  </a:extLst>
                </a:gridCol>
              </a:tblGrid>
              <a:tr h="838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№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Зміст  роботи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Термін проведення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Відповідальні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7095934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Перевірка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стану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збереження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шкільних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підручників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«Ерудиції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права»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289319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Провести 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засідання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правового центру та центру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інформації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преси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щодо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участі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тижні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історії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права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«Ерудиції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права»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«Шкільні </a:t>
                      </a:r>
                      <a:r>
                        <a:rPr lang="uk-UA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папараці</a:t>
                      </a: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476128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Круглий стіл «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Учнівське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самоврядування:стратегія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нових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умовах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стандартів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освіти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Рада старшокласників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618763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Шефська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робота в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початковій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школі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Гра-подорож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Маленькі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лідери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для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початкової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школи до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Всесвітнього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Дня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дитини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Рада старшокласників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109726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Міжнародного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дня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толерантності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Акція «Сто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порад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як бути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толерантним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«Свято Є»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485751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акції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«Цигарку на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цукерку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до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Міжнародного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дня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відмови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куріння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«Здорові та спортивні»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901635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Акція 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Діти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лідери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дітям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«Волонтерський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десант»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185984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Рейд «Прогулу - НІ»</a:t>
                      </a:r>
                      <a:b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Співбесіда з учнями, які прогулюють </a:t>
                      </a:r>
                      <a:r>
                        <a:rPr lang="uk-UA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уроки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«Шкільні </a:t>
                      </a:r>
                      <a:r>
                        <a:rPr lang="uk-UA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папараці</a:t>
                      </a: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829547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Допомога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організації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кольорового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тижня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толерантності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« (за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окремим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планом)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«Свято Є»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696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9840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596" b="1694"/>
          <a:stretch/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8864" y1="78222" x2="62500" y2="77778"/>
                        <a14:foregroundMark x1="40227" y1="82889" x2="41136" y2="84889"/>
                        <a14:foregroundMark x1="39773" y1="81556" x2="45909" y2="86222"/>
                        <a14:foregroundMark x1="40682" y1="88444" x2="62500" y2="87111"/>
                      </a14:backgroundRemoval>
                    </a14:imgEffect>
                  </a14:imgLayer>
                </a14:imgProps>
              </a:ext>
            </a:extLst>
          </a:blip>
          <a:srcRect b="17007"/>
          <a:stretch/>
        </p:blipFill>
        <p:spPr>
          <a:xfrm>
            <a:off x="-275844" y="-252967"/>
            <a:ext cx="2086356" cy="17708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88179">
                        <a14:foregroundMark x1="68850" y1="89485" x2="68850" y2="89056"/>
                        <a14:foregroundMark x1="17572" y1="28541" x2="49521" y2="51717"/>
                        <a14:foregroundMark x1="36581" y1="16953" x2="64537" y2="59013"/>
                        <a14:foregroundMark x1="56390" y1="71030" x2="60703" y2="78541"/>
                        <a14:foregroundMark x1="74121" y1="83476" x2="76997" y2="899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67333" y="1"/>
            <a:ext cx="5074539" cy="11201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62249" y="257736"/>
            <a:ext cx="4863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ЛИСТОПАД</a:t>
            </a:r>
            <a:endParaRPr lang="en-US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155308"/>
              </p:ext>
            </p:extLst>
          </p:nvPr>
        </p:nvGraphicFramePr>
        <p:xfrm>
          <a:off x="366141" y="1249769"/>
          <a:ext cx="6125717" cy="787536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2064">
                  <a:extLst>
                    <a:ext uri="{9D8B030D-6E8A-4147-A177-3AD203B41FA5}">
                      <a16:colId xmlns:a16="http://schemas.microsoft.com/office/drawing/2014/main" val="2353317587"/>
                    </a:ext>
                  </a:extLst>
                </a:gridCol>
                <a:gridCol w="2764881">
                  <a:extLst>
                    <a:ext uri="{9D8B030D-6E8A-4147-A177-3AD203B41FA5}">
                      <a16:colId xmlns:a16="http://schemas.microsoft.com/office/drawing/2014/main" val="481427331"/>
                    </a:ext>
                  </a:extLst>
                </a:gridCol>
                <a:gridCol w="1317343">
                  <a:extLst>
                    <a:ext uri="{9D8B030D-6E8A-4147-A177-3AD203B41FA5}">
                      <a16:colId xmlns:a16="http://schemas.microsoft.com/office/drawing/2014/main" val="2699883206"/>
                    </a:ext>
                  </a:extLst>
                </a:gridCol>
                <a:gridCol w="1531429">
                  <a:extLst>
                    <a:ext uri="{9D8B030D-6E8A-4147-A177-3AD203B41FA5}">
                      <a16:colId xmlns:a16="http://schemas.microsoft.com/office/drawing/2014/main" val="905457793"/>
                    </a:ext>
                  </a:extLst>
                </a:gridCol>
              </a:tblGrid>
              <a:tr h="651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№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Зміст  роботи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Термін проведення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Відповідальні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7095934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самоврядування</a:t>
                      </a:r>
                      <a:b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Захід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Приєднуйся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нашу команду» </a:t>
                      </a:r>
                      <a:r>
                        <a:rPr lang="ru-RU" sz="1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залучення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новачків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самоврядування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Рада старшокласників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289319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Зйомка відео «Вільні для майбутнього» до Дня Гідності та Свободи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«Шкільні </a:t>
                      </a:r>
                      <a:r>
                        <a:rPr lang="uk-UA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папараці</a:t>
                      </a: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476128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Тренінг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Безпечні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соціальні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мережі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до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Всесвітнього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дня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інформації</a:t>
                      </a:r>
                      <a:endParaRPr lang="en-US" sz="1400" b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Рада старшокласників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618763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жовтня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Дeнь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пам'яті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жертв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голодоморів</a:t>
                      </a:r>
                      <a:b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Акція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зйомка відео «Запалимо свічку ГОЛОДОМОРУ»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«Шкільні </a:t>
                      </a:r>
                      <a:r>
                        <a:rPr lang="uk-UA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папараці</a:t>
                      </a: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109726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Акція «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Біла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стрічка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до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Міжнародного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дня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боротьби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ліквідацію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насильства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щодо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жінок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«Волонтерський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десант»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485751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Створення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буклетів «Насиллю не місце в країні»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«Шкільні </a:t>
                      </a:r>
                      <a:r>
                        <a:rPr lang="uk-UA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папараці</a:t>
                      </a: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901635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Благодійна акція «Крокуємо до перемоги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разом» допомога військовим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«Волонтерський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десант»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185984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Акція «Лист герою», «Оберег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життя»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«Волонтерський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десант»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829547"/>
                  </a:ext>
                </a:extLst>
              </a:tr>
              <a:tr h="470380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Висвітлення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інформації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щодо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діяльності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учнівського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самоврядування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сторінці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сайту школи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«Шкільні </a:t>
                      </a:r>
                      <a:r>
                        <a:rPr lang="uk-UA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папараці</a:t>
                      </a: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696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34728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522</TotalTime>
  <Words>3705</Words>
  <Application>Microsoft Office PowerPoint</Application>
  <PresentationFormat>Екран (4:3)</PresentationFormat>
  <Paragraphs>723</Paragraphs>
  <Slides>24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Times New Roman CYR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Administrator</cp:lastModifiedBy>
  <cp:revision>39</cp:revision>
  <dcterms:created xsi:type="dcterms:W3CDTF">2023-06-12T16:15:29Z</dcterms:created>
  <dcterms:modified xsi:type="dcterms:W3CDTF">2024-08-16T06:52:54Z</dcterms:modified>
</cp:coreProperties>
</file>