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6" r:id="rId10"/>
    <p:sldId id="290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9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2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CB95-23E3-46CE-BE7A-A71983DDCAF4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9BAB-ABDD-4BB3-AE38-DE304443241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86" y="2529722"/>
            <a:ext cx="5099901" cy="45955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245" y="-1387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0051" y="2610182"/>
            <a:ext cx="6264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i="1" dirty="0">
              <a:solidFill>
                <a:schemeClr val="accent1">
                  <a:lumMod val="75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/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РІЧНИЙ ПЛАН РОБОТИ</a:t>
            </a:r>
            <a:b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ПЕДАГОГА – ОРГАНІЗАТОРА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5351" y="3564289"/>
            <a:ext cx="2573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i="1" dirty="0">
              <a:solidFill>
                <a:srgbClr val="FF0000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r>
              <a:rPr lang="uk-UA" sz="2400" b="1" i="1" dirty="0">
                <a:solidFill>
                  <a:srgbClr val="FF0000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2024 - 2025 Н.Р.</a:t>
            </a:r>
            <a:br>
              <a:rPr lang="uk-UA" sz="24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</a:br>
            <a:r>
              <a:rPr lang="uk-UA" sz="2400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endParaRPr lang="en-US" sz="2400" b="1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61144E66-47E7-4706-9DA5-88315BE9F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0293"/>
              </p:ext>
            </p:extLst>
          </p:nvPr>
        </p:nvGraphicFramePr>
        <p:xfrm>
          <a:off x="5089890" y="207391"/>
          <a:ext cx="3714162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3714162">
                  <a:extLst>
                    <a:ext uri="{9D8B030D-6E8A-4147-A177-3AD203B41FA5}">
                      <a16:colId xmlns:a16="http://schemas.microsoft.com/office/drawing/2014/main" val="3643862556"/>
                    </a:ext>
                  </a:extLst>
                </a:gridCol>
              </a:tblGrid>
              <a:tr h="1125829">
                <a:tc>
                  <a:txBody>
                    <a:bodyPr/>
                    <a:lstStyle/>
                    <a:p>
                      <a:pPr indent="1758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ЗАТВЕРДЖУЮ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Директор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Мисайлівської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гімназії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___________ 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С.Ткалич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«­___» ____ 2024 р.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9" marR="67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023090"/>
                  </a:ext>
                </a:extLst>
              </a:tr>
              <a:tr h="84437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СХВАЛЕНО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Рішенням методичної ради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Протокол №___від «___ »­­­ 2024 р.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7589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89" marR="67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165055"/>
                  </a:ext>
                </a:extLst>
              </a:tr>
            </a:tbl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42EA6E4-7349-4561-AAB2-93D2F36582B7}"/>
              </a:ext>
            </a:extLst>
          </p:cNvPr>
          <p:cNvSpPr/>
          <p:nvPr/>
        </p:nvSpPr>
        <p:spPr>
          <a:xfrm>
            <a:off x="593678" y="329939"/>
            <a:ext cx="390290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ПОГОДЖУЮ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НВР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В.Гутніченко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«­___» ____ 2024 р.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6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61683"/>
              </p:ext>
            </p:extLst>
          </p:nvPr>
        </p:nvGraphicFramePr>
        <p:xfrm>
          <a:off x="213813" y="136478"/>
          <a:ext cx="878006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8710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9332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6104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«День гарбуза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страшенно красива»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9666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»,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виготовлення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розповсюдження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серед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населення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листівок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 шкоду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спалювання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опалого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про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користь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компостування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4-6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учнівської ради «Школа лідерства»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/>
                        <a:t>24.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Жовтень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новинами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3" b="82500" l="10000" r="88846">
                        <a14:foregroundMark x1="50385" y1="10357" x2="68077" y2="18571"/>
                        <a14:foregroundMark x1="70000" y1="22857" x2="69231" y2="21429"/>
                        <a14:foregroundMark x1="26923" y1="43929" x2="23462" y2="40714"/>
                        <a14:foregroundMark x1="33077" y1="45714" x2="34231" y2="48214"/>
                        <a14:foregroundMark x1="42692" y1="57143" x2="48077" y2="58929"/>
                        <a14:foregroundMark x1="49231" y1="51786" x2="50385" y2="48214"/>
                        <a14:foregroundMark x1="52308" y1="43929" x2="53462" y2="43214"/>
                        <a14:foregroundMark x1="58077" y1="31786" x2="62308" y2="32143"/>
                        <a14:foregroundMark x1="60385" y1="30000" x2="62692" y2="30714"/>
                        <a14:foregroundMark x1="60000" y1="56429" x2="58846" y2="66071"/>
                        <a14:foregroundMark x1="37308" y1="68929" x2="37692" y2="56429"/>
                        <a14:foregroundMark x1="59615" y1="68571" x2="62692" y2="69286"/>
                        <a14:foregroundMark x1="65000" y1="67500" x2="73846" y2="6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8906" y="3227219"/>
            <a:ext cx="3501529" cy="37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67493"/>
              </p:ext>
            </p:extLst>
          </p:nvPr>
        </p:nvGraphicFramePr>
        <p:xfrm>
          <a:off x="186518" y="400110"/>
          <a:ext cx="8780064" cy="636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685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9275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24798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05202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132029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запобігання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експлуатації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збройих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дайджест «Природа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заручник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u="none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68300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«Природу оберігай»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1-5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ОМ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92125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листопада –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молоді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«Молодь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двигун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майбутнього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51190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доброти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Дружити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легко»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6147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презентації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"В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країні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доброзичливості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45376"/>
                  </a:ext>
                </a:extLst>
              </a:tr>
              <a:tr h="9095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толерантності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«Школа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майданчик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67414"/>
                  </a:ext>
                </a:extLst>
              </a:tr>
              <a:tr h="85407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16.11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Кольоровий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толерантності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 (за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психолог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684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ЛИСТОПАД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2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29555"/>
              </p:ext>
            </p:extLst>
          </p:nvPr>
        </p:nvGraphicFramePr>
        <p:xfrm>
          <a:off x="213813" y="136478"/>
          <a:ext cx="8780064" cy="668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Міжнародний День відмови від паління</a:t>
                      </a:r>
                      <a:b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Урок-діалог</a:t>
                      </a:r>
                      <a:r>
                        <a:rPr lang="uk-UA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«Вона створена вбивати»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Приєднуйся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нашу команду»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залучення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новачків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</a:t>
                      </a:r>
                      <a:r>
                        <a:rPr lang="ru-RU" sz="1400" b="1" u="sng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листопада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запобігання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насильству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над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дітьми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 листопада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дитини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Щаслива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дитина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успішна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країна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психолог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1019032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малюнків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«В цьому моє щастя»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ОМ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«Стоп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булінг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Стоп насилля»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Гідності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Свободи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десантно-штурмових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військ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ЗСУ</a:t>
                      </a:r>
                      <a:b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«Майдан –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фортец</a:t>
                      </a:r>
                      <a:r>
                        <a:rPr lang="ru-RU" sz="1400" b="0" u="none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r>
                        <a:rPr lang="ru-RU" sz="1400" b="0" u="none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духу»</a:t>
                      </a:r>
                      <a:endParaRPr lang="ru-RU" sz="1400" b="0" u="none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«Вільні для майбутнього»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57314"/>
              </p:ext>
            </p:extLst>
          </p:nvPr>
        </p:nvGraphicFramePr>
        <p:xfrm>
          <a:off x="213813" y="136478"/>
          <a:ext cx="878006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414818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Тренінг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Безпечні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соціальні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мережі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інформації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u="sng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e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нь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пам'яті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жертв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голодоморів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Україна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</a:t>
                      </a:r>
                      <a:r>
                        <a:rPr lang="uk-UA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тає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світ визнає»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Голодний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експеримент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людським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зйомка відео «Запалимо свічку ГОЛОДОМОРУ»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27.11- 10.12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Акція «16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днів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проти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насильства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 (за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планом)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Великі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права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маленької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людини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27.11- 10.12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Біла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стрічка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ліквідацію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насильства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жінок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Листо-пад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новинами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759" y="4599158"/>
            <a:ext cx="2078932" cy="25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70057"/>
              </p:ext>
            </p:extLst>
          </p:nvPr>
        </p:nvGraphicFramePr>
        <p:xfrm>
          <a:off x="186518" y="400110"/>
          <a:ext cx="8780064" cy="625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</a:t>
                      </a:r>
                      <a:r>
                        <a:rPr lang="en-US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p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оти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СНІДу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«Знати,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об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зберегтись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інвалідів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«Відкрий серце для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«Діти – дітям» допомога дітям з інвалідністю, майстер-класи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«Ми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повинні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нести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іншим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 людям добро», «Добро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починається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з тебе» 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класні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години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Міжнародного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інвалідів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волонтерів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Урок-гра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«Я волонтер»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Збройних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Сил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b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концерт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Разом до перемоги»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91474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«Подяка найкращим» слова подяки для ЗСУ та волонтерів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ГРУДЕНЬ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9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14980"/>
              </p:ext>
            </p:extLst>
          </p:nvPr>
        </p:nvGraphicFramePr>
        <p:xfrm>
          <a:off x="213813" y="136478"/>
          <a:ext cx="878006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5955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19869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Зустріч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представниками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військового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комісаріату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Конкурс-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змагання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Ігри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патріотів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 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6.12/</a:t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Святого Миколая</a:t>
                      </a:r>
                      <a:br>
                        <a:rPr lang="uk-UA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Конкурсна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програма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Миколай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та нова команда ЗСУ»</a:t>
                      </a:r>
                      <a:endParaRPr lang="en-US" sz="1400" b="0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Фотоквест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від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Миколая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Челендж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добрих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справ»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«Бажання українських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дітей»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Урок -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"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Миколая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чудо"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хустки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«Українська хустка – душа народу»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7.12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«Моя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суперсила</a:t>
                      </a: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тому, що 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українка»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6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51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7109"/>
              </p:ext>
            </p:extLst>
          </p:nvPr>
        </p:nvGraphicFramePr>
        <p:xfrm>
          <a:off x="213813" y="136478"/>
          <a:ext cx="878006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грудня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</a:t>
                      </a:r>
                      <a:r>
                        <a:rPr lang="en-US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p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оти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корупції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бесіда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«Шляхи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зупинення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корупції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прав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окремим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планом)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Правові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дебати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«Діти мають право»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Вечір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старшокласників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Андріївські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вечорниці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благодійності</a:t>
                      </a:r>
                      <a:b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Добрі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діла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b="0" i="0" u="none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майбутнього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новування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ліквідації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наслідків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Чорнобильській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АЕС</a:t>
                      </a:r>
                    </a:p>
                    <a:p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дайджест «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Чорна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 в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53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15729"/>
              </p:ext>
            </p:extLst>
          </p:nvPr>
        </p:nvGraphicFramePr>
        <p:xfrm>
          <a:off x="213813" y="136478"/>
          <a:ext cx="8780064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15718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78330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43381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«Чорнобиль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біль України»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8831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чаю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Чаювання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Капелюшником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29812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Різдво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Христове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Різдвяний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ранок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зказковими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героями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9151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25.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 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кращу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новорічно-різдвяну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композицію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на тему: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Замість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ялинки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святковий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букет»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природи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 до Нового Року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Новорічний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ранок (1-5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Новорічний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(6- 11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Збережемо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ялинку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Цілісне ставлення до природи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1-8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Грудень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Нарада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«Морально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659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1000" l="47125" r="100000">
                        <a14:foregroundMark x1="85375" y1="12125" x2="96125" y2="3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122" y="5094026"/>
            <a:ext cx="4001069" cy="40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06850"/>
              </p:ext>
            </p:extLst>
          </p:nvPr>
        </p:nvGraphicFramePr>
        <p:xfrm>
          <a:off x="186518" y="400110"/>
          <a:ext cx="8780064" cy="641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січня – Всесвітній день сім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</a:t>
                      </a:r>
                      <a:b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 онлайн «7Я»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січня – Всесвітній день дітей- сиріт війни </a:t>
                      </a:r>
                      <a:b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з хвилиною мовчання «Війна забрала янголят»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 день «спасибі»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 відео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«Спасибі вам..» подяка героям, лікарям, вчителям…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400" b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утвердження гімну України </a:t>
                      </a:r>
                      <a:b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Ранок починається</a:t>
                      </a:r>
                      <a:r>
                        <a:rPr lang="uk-UA" altLang="en-US" sz="1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гімну України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січня - День вшанування захисників Донецького аеропорту</a:t>
                      </a:r>
                      <a:b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«Герої витримали, не витримав бетон»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відео «Історичний січень»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СІЧЕНЬ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2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16906"/>
              </p:ext>
            </p:extLst>
          </p:nvPr>
        </p:nvGraphicFramePr>
        <p:xfrm>
          <a:off x="213813" y="71424"/>
          <a:ext cx="8780064" cy="678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«Почни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з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обіймів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 до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обіймів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21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січня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 та людей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Соборності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тa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Свободи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b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перервах ланцюг єднання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«Єднаємось! Ми нація одна»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«Україна єдина – від заходу до сходу»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січня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олокоста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Урок-реквієм «Пекучий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болі жар»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«Голокост – вічний урок людству»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героїв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Крут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«Крути – КІБОРГИ минулого»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«Крути.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Історія написана спогадами»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05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6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17803"/>
              </p:ext>
            </p:extLst>
          </p:nvPr>
        </p:nvGraphicFramePr>
        <p:xfrm>
          <a:off x="213813" y="400111"/>
          <a:ext cx="8780064" cy="662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2363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551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84245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698727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69872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Лінійка до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знань</a:t>
                      </a:r>
                      <a:b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«Місця щасливих дітей»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мистецтва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ЗДНВР, </a:t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68434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Перший урок згідно наказу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6876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учнівської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ради «Лідери обирають лідера»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5-9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0252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Тиждень безпеки дорожнього руху</a:t>
                      </a:r>
                      <a:b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Уроки</a:t>
                      </a:r>
                      <a:r>
                        <a:rPr lang="uk-UA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«Дорожній патруль», </a:t>
                      </a:r>
                      <a:b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«Онлайн школа ПДР»,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6-9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68434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Години спілкування «Урок безпеки з Патроном»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6-9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131011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вересня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  - День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фізкультури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і спорту</a:t>
                      </a:r>
                      <a:br>
                        <a:rPr lang="uk-UA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Олімпійський тиждень (за окремим планом)</a:t>
                      </a:r>
                      <a:b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Відкриття олімпійського</a:t>
                      </a:r>
                      <a:r>
                        <a:rPr lang="uk-UA" sz="14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тижня «Спортивний бум»</a:t>
                      </a:r>
                      <a:endParaRPr lang="en-US" sz="1400" b="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фіз.культури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417"/>
                  </a:ext>
                </a:extLst>
              </a:tr>
              <a:tr h="81034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Олімпійський урок «Стежками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Олімпу»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349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ВЕРЕСЕНЬ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2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25684"/>
              </p:ext>
            </p:extLst>
          </p:nvPr>
        </p:nvGraphicFramePr>
        <p:xfrm>
          <a:off x="213813" y="136478"/>
          <a:ext cx="8780064" cy="553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4716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працівника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– гра «Вогонь – друг чи ворог?»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учнів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 шкільного самоврядування «Нові плани. Нові стратегії. Нові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шляхи реалізації»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Шкільне колядування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(благодійне на потреби ЗСУ)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«Допоможемо зимуючим птахам»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ОМ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«Ми за Україну»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краю.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новими фото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9000" l="0" r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2472" y="3630304"/>
            <a:ext cx="4905235" cy="49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91993"/>
              </p:ext>
            </p:extLst>
          </p:nvPr>
        </p:nvGraphicFramePr>
        <p:xfrm>
          <a:off x="186518" y="400110"/>
          <a:ext cx="8780064" cy="620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24334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Стрітення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Господнє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«Стрітення Весну зустрічає»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«Свято Стрітення зими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весною»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безпечного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«Безпека в світі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Інтернету»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себе та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Святого Валентина</a:t>
                      </a:r>
                      <a:br>
                        <a:rPr lang="uk-UA" sz="1400" b="1" i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валентинок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виготовлених своїми руками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«Розумники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 розумниць»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«Під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знаком Купідона»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ЛЮТИЙ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7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35448"/>
              </p:ext>
            </p:extLst>
          </p:nvPr>
        </p:nvGraphicFramePr>
        <p:xfrm>
          <a:off x="213813" y="71424"/>
          <a:ext cx="878006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Святкова пошта Валентина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«Подаруй книгу бібліотеці»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вшановування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бойових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«Біль Афганської війни»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Єднання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найкраща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зброя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ворога»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Єднаємось ми, єднається країна»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лютого - День спонтанного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Урок-гра «Країна доброзичливості»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«Дружко запрошує дружити»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Небесної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Сотні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«Герої, які навічно у серцях»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7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32178"/>
              </p:ext>
            </p:extLst>
          </p:nvPr>
        </p:nvGraphicFramePr>
        <p:xfrm>
          <a:off x="200165" y="30480"/>
          <a:ext cx="8780064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Зав’яжи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стрічку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честь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Героїв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реквієм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Гідності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хай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промінь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згасає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9136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окремим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планом)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«Говорить Україна»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лютого –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Повномасштабне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вторгнення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Україну</a:t>
                      </a:r>
                      <a:b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Захід-реквієм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ми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ята</a:t>
                      </a:r>
                      <a:r>
                        <a:rPr lang="uk-UA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єм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 вчора»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Акція «Хвилина мовчання»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лютого –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Українки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згасне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кримського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супротиву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російській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окупації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дайджест «Крим – це Україна»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91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07403"/>
              </p:ext>
            </p:extLst>
          </p:nvPr>
        </p:nvGraphicFramePr>
        <p:xfrm>
          <a:off x="122831" y="400110"/>
          <a:ext cx="8884690" cy="651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9352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9585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uk-UA" sz="14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цивільної оборони</a:t>
                      </a:r>
                      <a:br>
                        <a:rPr lang="uk-UA" sz="14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«Школа виживання»</a:t>
                      </a:r>
                      <a:br>
                        <a:rPr lang="uk-UA" sz="14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«Основи нашого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письменника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Читальня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Талановиті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письменники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дитячого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телебачення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радіомовлення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на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кращу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-роботу «Моя школа»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жіночий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Суперсила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супержінки – мами»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«Потягом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«Жіночий експрес»»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Т.Г.Шевченка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окремим планом)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Педагог-організатор, вчителі української мови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БЕРЕЗЕНЬ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3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37495"/>
              </p:ext>
            </p:extLst>
          </p:nvPr>
        </p:nvGraphicFramePr>
        <p:xfrm>
          <a:off x="213813" y="0"/>
          <a:ext cx="8780064" cy="6870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Шевченківська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декада 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«Слово,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пісне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душа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Кобзарева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окраса і суть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добровольця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Фотовиставка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«Доброволець – герой і патріот»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сну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Піжамна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нашому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Л.В.Костенко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читальня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Слово –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вчинок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як слово...»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щастя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«Наше дерево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щастя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i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казки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бібліотеці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казок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«Казковий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герой і я»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«Живе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обличчя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ношої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6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814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46552"/>
              </p:ext>
            </p:extLst>
          </p:nvPr>
        </p:nvGraphicFramePr>
        <p:xfrm>
          <a:off x="213813" y="71424"/>
          <a:ext cx="8780064" cy="659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лісу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«Посади дерево –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дихай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вільніше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кольору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«Ми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одягнемось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кольори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веселки»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Краплинки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захворюваністю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туберкульозом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Туберкульоз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нечарівна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паличка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Великдень (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обряд)</a:t>
                      </a:r>
                      <a:endParaRPr lang="en-US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Творчий захід «Великдень – величне свято українців»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та крашанок до Великодня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ОМ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новинами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556">
                        <a14:foregroundMark x1="46556" y1="32721" x2="49333" y2="36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3786" y="5285879"/>
            <a:ext cx="1624465" cy="15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3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99894"/>
              </p:ext>
            </p:extLst>
          </p:nvPr>
        </p:nvGraphicFramePr>
        <p:xfrm>
          <a:off x="122831" y="400110"/>
          <a:ext cx="8884690" cy="631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2144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6793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сміху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Гумористичний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турнір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Сміх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продовжує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конкурс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відеороликів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«День навпаки»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Підготовка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Всеукраїнській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військово-спортивній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Джура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птахів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 «Крилаті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забави»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книги</a:t>
                      </a:r>
                    </a:p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«Шерлок 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вбібліотеці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дитячої літератури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мінної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небезпеки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Уроки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безпеки з песиком Патроном»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КВІТЕНЬ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25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47233"/>
              </p:ext>
            </p:extLst>
          </p:nvPr>
        </p:nvGraphicFramePr>
        <p:xfrm>
          <a:off x="213813" y="0"/>
          <a:ext cx="8780064" cy="680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20371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«Просто та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безпечно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«Стежками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іфнорматик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Квітуй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моя земле».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Підготовка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земельних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ділянок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квітів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Насадження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квітників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Трудовий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десант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зелену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вулицю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мультфільму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Перегляж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улюблених мультфільмів на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перерві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здоров'я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Квест-гра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секретами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здоров'я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Спортивний десант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«Вперед за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фіз.культури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авіації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космонавтики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01460"/>
              </p:ext>
            </p:extLst>
          </p:nvPr>
        </p:nvGraphicFramePr>
        <p:xfrm>
          <a:off x="213813" y="0"/>
          <a:ext cx="8780064" cy="680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«Рятівники»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пам'ятників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Віртуальна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визначними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місцями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вікторина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піци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Піца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правильного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десант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подвір’я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друг Землі»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радіаційних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катастроф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Чорнобиля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Загальношкільна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лінійка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обговорення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відеофільму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Чорнобиль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горе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незагоєна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3935"/>
              </p:ext>
            </p:extLst>
          </p:nvPr>
        </p:nvGraphicFramePr>
        <p:xfrm>
          <a:off x="177421" y="109182"/>
          <a:ext cx="8787481" cy="6425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01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853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38733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11744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грамотності </a:t>
                      </a:r>
                      <a:b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«Маленькі грамотії»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uk-UA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Тінейджерська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грамотність»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себе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-5 класи</a:t>
                      </a:r>
                      <a:b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6-11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0980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9.09 День краси</a:t>
                      </a:r>
                      <a:b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«Найгарніші українки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5- 7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761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вересня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  -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кіно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Відеолекторій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українських фільмів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15.09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Інформаційний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урок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Значення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демократії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сучасного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людства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969901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Міжнародний </a:t>
                      </a:r>
                      <a:r>
                        <a:rPr lang="uk-UA" sz="1400" b="1" u="sng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День Миру</a:t>
                      </a:r>
                      <a:br>
                        <a:rPr lang="uk-UA" sz="1400" b="1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</a:br>
                      <a:r>
                        <a:rPr lang="uk-UA" sz="1400" b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uk-UA" sz="1400" b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«Україна варта миру»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4041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Флешмоб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«Діти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проти війни»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«Мир очима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дітей»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1-5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4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21013"/>
              </p:ext>
            </p:extLst>
          </p:nvPr>
        </p:nvGraphicFramePr>
        <p:xfrm>
          <a:off x="213813" y="122830"/>
          <a:ext cx="8780064" cy="405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Краще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Міжнародного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танцю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Міжнароднийдень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настільних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ігор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Ігри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перерві</a:t>
                      </a:r>
                      <a:endParaRPr lang="en-US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бажань</a:t>
                      </a:r>
                      <a:b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b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Кві-тень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новинами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0357" l="0" r="59449">
                        <a14:foregroundMark x1="20079" y1="36429" x2="17323" y2="32857"/>
                        <a14:foregroundMark x1="17323" y1="27143" x2="18110" y2="27857"/>
                        <a14:foregroundMark x1="19685" y1="28571" x2="18504" y2="26786"/>
                        <a14:foregroundMark x1="17717" y1="25000" x2="19685" y2="22500"/>
                        <a14:foregroundMark x1="4724" y1="26071" x2="9843" y2="26071"/>
                        <a14:foregroundMark x1="9843" y1="19286" x2="12992" y2="17143"/>
                        <a14:foregroundMark x1="9055" y1="52500" x2="9055" y2="45000"/>
                        <a14:foregroundMark x1="14567" y1="39643" x2="25197" y2="40714"/>
                        <a14:foregroundMark x1="29134" y1="33929" x2="20472" y2="52143"/>
                        <a14:foregroundMark x1="32677" y1="26071" x2="24803" y2="55000"/>
                        <a14:foregroundMark x1="5512" y1="31071" x2="17323" y2="53571"/>
                        <a14:foregroundMark x1="7087" y1="21429" x2="13780" y2="21071"/>
                        <a14:foregroundMark x1="8268" y1="19643" x2="5118" y2="28929"/>
                        <a14:foregroundMark x1="16929" y1="18214" x2="21260" y2="23929"/>
                        <a14:foregroundMark x1="6299" y1="57500" x2="4724" y2="46429"/>
                        <a14:foregroundMark x1="24409" y1="59643" x2="24803" y2="53571"/>
                        <a14:foregroundMark x1="1575" y1="27143" x2="2362" y2="4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845" y="2988860"/>
            <a:ext cx="5744022" cy="63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2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0866"/>
              </p:ext>
            </p:extLst>
          </p:nvPr>
        </p:nvGraphicFramePr>
        <p:xfrm>
          <a:off x="122831" y="400110"/>
          <a:ext cx="8884690" cy="651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7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62898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09439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19498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1531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98180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пожежника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пожежники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боротьби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права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інвалідів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Благодійнійна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Серце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серця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Ціннісне ставлення до людини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8131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«Відкрий серце для добра»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Ціннісне ставлення до людини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6447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Православний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Великдень</a:t>
                      </a:r>
                      <a:endParaRPr lang="uk-UA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Творчий захід «Великдень – величне свято українців»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Виставка малюнків та крашанок до Великодня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8 - 9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примирення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присвячені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пам'ят</a:t>
                      </a:r>
                      <a:r>
                        <a:rPr lang="en-US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Світової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війни</a:t>
                      </a:r>
                      <a:br>
                        <a:rPr lang="uk-UA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Державні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День Перемоги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обпалювала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полум’ям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війна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74198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 відео «</a:t>
                      </a:r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Розквітли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маки, розпустились прапори..»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Педагог-організатор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322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ТРАВЕНЬ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48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29083"/>
              </p:ext>
            </p:extLst>
          </p:nvPr>
        </p:nvGraphicFramePr>
        <p:xfrm>
          <a:off x="200165" y="109182"/>
          <a:ext cx="8780064" cy="645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Європи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Гра-квест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 Галопом по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Європі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Віртуальні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екскурсії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Подорожуємо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Європою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ознайомчої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«День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-день миру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єдності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«Свято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свято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привітання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кожної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матінка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«Дерево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мігруючих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птахів</a:t>
                      </a: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Урок-гра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«Все про крилатих»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Зустріч-гостина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1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97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31733"/>
              </p:ext>
            </p:extLst>
          </p:nvPr>
        </p:nvGraphicFramePr>
        <p:xfrm>
          <a:off x="172870" y="122830"/>
          <a:ext cx="8780064" cy="638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Відеолекторій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FAMELY FEST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народження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 «На святкування до Інтернету»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Міжнародний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музеїв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Інтерактивний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дайджест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Святиня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вишиванки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Весняний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хоровод «Сорочку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вишила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Фотоконкурс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Найкраще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фото 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вишиванці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Парад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вишиванок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рідному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краю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цвітуть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вишиванки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Акція 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Вишиванку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одягаємо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Україну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прославляємо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55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78641"/>
              </p:ext>
            </p:extLst>
          </p:nvPr>
        </p:nvGraphicFramePr>
        <p:xfrm>
          <a:off x="172870" y="122830"/>
          <a:ext cx="8780064" cy="667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688609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18432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</a:t>
                      </a: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Героїв</a:t>
                      </a:r>
                      <a:endParaRPr lang="ru-RU" sz="14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«Вони герої незламної 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94403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Інформаційний дайджест «Герої минулого і сьогодення»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9117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Благодійний концерт +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акція «Разом до перемоги»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62580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репресій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 до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пам’яті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жертв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політичних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репресій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19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травня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932318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Останнього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Дзвоника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Тінейджери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канікулах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b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4790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Збір учнівського самоврядування «Поговоримо про підсумки»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–організатор,</a:t>
                      </a:r>
                      <a:r>
                        <a:rPr lang="uk-UA" sz="1400" b="0" i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44821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вень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новинами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084"/>
                  </a:ext>
                </a:extLst>
              </a:tr>
              <a:tr h="721795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Випускні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вечори та прощання з Букварем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–організатор</a:t>
                      </a:r>
                      <a:r>
                        <a:rPr lang="uk-UA" sz="1400" b="0" i="0" u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400" b="0" i="0" u="none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51368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18" b="97125" l="46326" r="99042">
                        <a14:foregroundMark x1="88658" y1="63259" x2="90096" y2="65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166" y="1777620"/>
            <a:ext cx="5779116" cy="57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9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1979"/>
              </p:ext>
            </p:extLst>
          </p:nvPr>
        </p:nvGraphicFramePr>
        <p:xfrm>
          <a:off x="157542" y="115257"/>
          <a:ext cx="8780064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752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1565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6756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«Крокуємо до МИРУ»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1-11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46090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Посвята у старшокласники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353765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партизанської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слави</a:t>
                      </a:r>
                      <a:b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Година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пам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’</a:t>
                      </a:r>
                      <a:r>
                        <a:rPr lang="uk-UA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яті «Партизанський фронт»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38854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туризму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Віртуальні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«Мандруємо Україною»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4124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 вересня -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Всеукраїнский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</a:t>
                      </a: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бібліотек</a:t>
                      </a:r>
                      <a:endParaRPr kumimoji="0" lang="uk-UA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Екскурсія та </a:t>
                      </a:r>
                      <a:r>
                        <a:rPr kumimoji="0" lang="uk-UA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</a:t>
                      </a:r>
                      <a:r>
                        <a:rPr kumimoji="0" lang="uk-UA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«Ніч у бібліотеці»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22891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29.09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«Моя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улюблена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книга»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бібліотекар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14194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Забезпечити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виконання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методичних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рекомендацій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щодо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використання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державної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символіки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загальноосвітніх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навчальних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закладах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57079"/>
              </p:ext>
            </p:extLst>
          </p:nvPr>
        </p:nvGraphicFramePr>
        <p:xfrm>
          <a:off x="157542" y="115257"/>
          <a:ext cx="8780064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975212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415653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64526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6756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«Я —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господар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школи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озеленення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благоустрій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класних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кімнат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коридорів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упорядкування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шкільного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подвір’я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="1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26691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«Щоденник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добрих справ школи». Благодійна акція «Розпочинаємо творити добро» збір допомоги військовим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Засідання самоврядування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«Річне планування. Плануй та дій»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Вере-сень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Поповнення сайту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гімназії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новинами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103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2" y="1971808"/>
            <a:ext cx="6285818" cy="57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43606"/>
              </p:ext>
            </p:extLst>
          </p:nvPr>
        </p:nvGraphicFramePr>
        <p:xfrm>
          <a:off x="174567" y="400110"/>
          <a:ext cx="8792015" cy="647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35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55092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91068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7938"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ДАТА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ЗМІСТ ДІЯЛЬНОСТІ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НАПРЯМ ВИХОВНОЇ РОБОТИ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ВІКОВА КАТЕГОРІЯ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i="1" dirty="0">
                          <a:solidFill>
                            <a:srgbClr val="FFFF00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ВІДПОВІ-ДАЛЬНИЙ</a:t>
                      </a:r>
                      <a:endParaRPr lang="en-US" sz="1400" i="1" dirty="0">
                        <a:solidFill>
                          <a:srgbClr val="FFFF00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5372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працівників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освіти</a:t>
                      </a:r>
                      <a:b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Квест для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вчителів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"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Історія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захованого</a:t>
                      </a:r>
                      <a:r>
                        <a:rPr lang="ru-RU" sz="1400" b="0" u="none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журналу 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50163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учнівського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самоврядування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Вчителя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aseline="0" dirty="0">
                          <a:solidFill>
                            <a:schemeClr val="dk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Конкурс-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вітальних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листівок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колажів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Дня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працівників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освіти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мистецтва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</a:t>
                      </a:r>
                      <a:r>
                        <a:rPr lang="uk-UA" sz="140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i="0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лікаря</a:t>
                      </a:r>
                      <a:endParaRPr lang="ru-RU" sz="1400" b="1" i="0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Відеозвернення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лікарів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Дякую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лікарю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5-8</a:t>
                      </a:r>
                      <a:r>
                        <a:rPr lang="uk-UA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36673"/>
                  </a:ext>
                </a:extLst>
              </a:tr>
              <a:tr h="708191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музики</a:t>
                      </a:r>
                      <a:endParaRPr lang="ru-RU" sz="1400" b="1" u="sng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Хіт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-парад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пісень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«З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Україною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серці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мистецтва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-організатор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91763"/>
                  </a:ext>
                </a:extLst>
              </a:tr>
              <a:tr h="1327857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Міжнародний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літніх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людей</a:t>
                      </a:r>
                    </a:p>
                    <a:p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Акція «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Теплі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долоньки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для людей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похилого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віку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виставки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творчих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робіт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: "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Моєї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бабусі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мого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дідуся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руки </a:t>
                      </a: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золоті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людей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</a:t>
                      </a:r>
                      <a:r>
                        <a:rPr lang="uk-UA" sz="140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91474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територіальної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оборони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України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«Оборона наших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територій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держави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суспільства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098" y="0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0"/>
                <a:cs typeface="Times New Roman CYR" panose="02020603050405020304" pitchFamily="18" charset="0"/>
              </a:rPr>
              <a:t>ЖОВТЕНЬ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7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26250"/>
              </p:ext>
            </p:extLst>
          </p:nvPr>
        </p:nvGraphicFramePr>
        <p:xfrm>
          <a:off x="300252" y="109185"/>
          <a:ext cx="8693625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08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600025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38734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241949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1798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тварин</a:t>
                      </a:r>
                      <a:br>
                        <a:rPr lang="ru-RU" sz="1400" b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Всеукраїнський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урок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доброти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63435"/>
                  </a:ext>
                </a:extLst>
              </a:tr>
              <a:tr h="517981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Фотовиставка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захисту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тварин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Наші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улюбленці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художника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Виставка малюнків «Юні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художники нашої школи»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1-8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вчителі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–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Всесвітній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перелітніх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птахів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342767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1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- День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захисника</a:t>
                      </a: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України</a:t>
                      </a:r>
                      <a:endParaRPr lang="en-US" sz="1400" b="1" u="sng" kern="1200" dirty="0">
                        <a:solidFill>
                          <a:schemeClr val="dk1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Благодійна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акція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Спільними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зусиллями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» (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збір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коштів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для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забезпечення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потреб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військовослужбовців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 «Джура.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Майбутні захисники України»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</a:p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ЗДНВР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2810"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 жовтня – День козацтва</a:t>
                      </a:r>
                      <a:b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Свято «Козацький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гарт»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класи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1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83320"/>
              </p:ext>
            </p:extLst>
          </p:nvPr>
        </p:nvGraphicFramePr>
        <p:xfrm>
          <a:off x="213813" y="136478"/>
          <a:ext cx="878006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770495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2033517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526016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"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Святковий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квартет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67022"/>
                  </a:ext>
                </a:extLst>
              </a:tr>
              <a:tr h="526016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15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жовтня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Майстер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-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клас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Всесвітнього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дня </a:t>
                      </a:r>
                      <a:r>
                        <a:rPr lang="ru-RU" sz="1400" b="1" i="0" u="sng" kern="12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миття</a:t>
                      </a:r>
                      <a:r>
                        <a:rPr lang="ru-RU" sz="14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+mn-ea"/>
                          <a:cs typeface="Times New Roman CYR" panose="02020603050405020304" pitchFamily="18" charset="0"/>
                        </a:rPr>
                        <a:t> рук</a:t>
                      </a:r>
                      <a:endParaRPr lang="en-US" sz="1400" b="1" i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1-3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мед.сестра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48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Європейський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день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боротьби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з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торгівлею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людьми</a:t>
                      </a:r>
                      <a:b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Урок «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Торгівля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людьми. Як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уникнути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зупинити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8-9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547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16.10-20.10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Тиждень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знань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пожежної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безпеки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(за </a:t>
                      </a:r>
                      <a:r>
                        <a:rPr lang="ru-RU" sz="1400" b="1" i="0" u="sng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окремим</a:t>
                      </a:r>
                      <a:r>
                        <a:rPr lang="ru-RU" sz="1400" b="1" i="0" u="sng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планом)</a:t>
                      </a:r>
                      <a:endParaRPr lang="en-US" sz="1400" b="1" i="0" u="sng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Охорона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життя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та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Здоров’я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учнів</a:t>
                      </a:r>
                      <a:endParaRPr lang="ru-RU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 ЗДНВР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9291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24.10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Об'єднани</a:t>
                      </a:r>
                      <a:r>
                        <a:rPr lang="en-US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ru-RU" sz="1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Націй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«ООН – партнер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8-9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День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української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писемності</a:t>
                      </a:r>
                      <a:r>
                        <a:rPr lang="ru-RU" sz="1400" b="1" u="sng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1" u="sng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мови</a:t>
                      </a:r>
                      <a:b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Захід</a:t>
                      </a:r>
                      <a:r>
                        <a:rPr lang="ru-RU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«Битва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поколінь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(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минуле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й </a:t>
                      </a:r>
                      <a:r>
                        <a:rPr lang="ru-RU" sz="1400" baseline="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сьогодення</a:t>
                      </a:r>
                      <a:r>
                        <a:rPr lang="ru-RU" sz="1400" baseline="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)»</a:t>
                      </a:r>
                      <a:endParaRPr lang="ru-RU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</a:t>
                      </a:r>
                      <a:b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</a:b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вчитель </a:t>
                      </a:r>
                      <a:r>
                        <a:rPr lang="uk-UA" sz="1400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7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17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26901"/>
              </p:ext>
            </p:extLst>
          </p:nvPr>
        </p:nvGraphicFramePr>
        <p:xfrm>
          <a:off x="213813" y="136478"/>
          <a:ext cx="8780064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84">
                  <a:extLst>
                    <a:ext uri="{9D8B030D-6E8A-4147-A177-3AD203B41FA5}">
                      <a16:colId xmlns:a16="http://schemas.microsoft.com/office/drawing/2014/main" val="1927461925"/>
                    </a:ext>
                  </a:extLst>
                </a:gridCol>
                <a:gridCol w="887104">
                  <a:extLst>
                    <a:ext uri="{9D8B030D-6E8A-4147-A177-3AD203B41FA5}">
                      <a16:colId xmlns:a16="http://schemas.microsoft.com/office/drawing/2014/main" val="3084253695"/>
                    </a:ext>
                  </a:extLst>
                </a:gridCol>
                <a:gridCol w="2893326">
                  <a:extLst>
                    <a:ext uri="{9D8B030D-6E8A-4147-A177-3AD203B41FA5}">
                      <a16:colId xmlns:a16="http://schemas.microsoft.com/office/drawing/2014/main" val="1466211753"/>
                    </a:ext>
                  </a:extLst>
                </a:gridCol>
                <a:gridCol w="1610436">
                  <a:extLst>
                    <a:ext uri="{9D8B030D-6E8A-4147-A177-3AD203B41FA5}">
                      <a16:colId xmlns:a16="http://schemas.microsoft.com/office/drawing/2014/main" val="221319549"/>
                    </a:ext>
                  </a:extLst>
                </a:gridCol>
                <a:gridCol w="1511870">
                  <a:extLst>
                    <a:ext uri="{9D8B030D-6E8A-4147-A177-3AD203B41FA5}">
                      <a16:colId xmlns:a16="http://schemas.microsoft.com/office/drawing/2014/main" val="3309463001"/>
                    </a:ext>
                  </a:extLst>
                </a:gridCol>
                <a:gridCol w="1463344">
                  <a:extLst>
                    <a:ext uri="{9D8B030D-6E8A-4147-A177-3AD203B41FA5}">
                      <a16:colId xmlns:a16="http://schemas.microsoft.com/office/drawing/2014/main" val="4155149722"/>
                    </a:ext>
                  </a:extLst>
                </a:gridCol>
              </a:tblGrid>
              <a:tr h="439524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Гра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«Озброєнні мовою»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</a:t>
                      </a:r>
                      <a:r>
                        <a:rPr lang="uk-UA" sz="1400" b="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</a:t>
                      </a:r>
                      <a:r>
                        <a:rPr lang="uk-UA" sz="1400" b="0" baseline="0" dirty="0">
                          <a:solidFill>
                            <a:schemeClr val="dk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вчитель </a:t>
                      </a:r>
                      <a:r>
                        <a:rPr lang="uk-UA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укр.мови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588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Зйомка відео «Мова наша зброя»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класи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1439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21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визволення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en-US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фашистських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загарбників</a:t>
                      </a:r>
                      <a:b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«У</a:t>
                      </a:r>
                      <a:r>
                        <a:rPr lang="ru-RU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</a:t>
                      </a:r>
                      <a:r>
                        <a:rPr lang="en-US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яті назавжди»</a:t>
                      </a:r>
                      <a:endParaRPr lang="ru-RU" sz="14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Формування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історичних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культурних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і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духовних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надбань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рідного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краю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1-9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05609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30.10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Всесвітній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</a:t>
                      </a:r>
                      <a:r>
                        <a:rPr lang="ru-RU" sz="1400" b="1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ru-RU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"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Майбутнє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довкілля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в наших руках"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Ціннісне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ставлення</a:t>
                      </a:r>
                      <a:r>
                        <a:rPr lang="ru-RU" sz="1400" b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до </a:t>
                      </a:r>
                      <a:r>
                        <a:rPr lang="ru-RU" sz="1400" b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природи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1-7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–організатор, </a:t>
                      </a:r>
                      <a:r>
                        <a:rPr lang="uk-UA" sz="1400" b="0" i="0" u="none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кл.керівники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44129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20.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27.10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Свято «Маленька міс осені»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Сприяння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творчому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розвитку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особистості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1-6 класи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педагог –організатор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8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169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6031</Words>
  <Application>Microsoft Office PowerPoint</Application>
  <PresentationFormat>Екран (4:3)</PresentationFormat>
  <Paragraphs>1508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Times New Roman CYR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Administrator</cp:lastModifiedBy>
  <cp:revision>81</cp:revision>
  <cp:lastPrinted>2024-08-16T07:18:58Z</cp:lastPrinted>
  <dcterms:created xsi:type="dcterms:W3CDTF">2023-05-30T11:10:06Z</dcterms:created>
  <dcterms:modified xsi:type="dcterms:W3CDTF">2024-08-16T07:20:05Z</dcterms:modified>
</cp:coreProperties>
</file>