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57" r:id="rId4"/>
    <p:sldId id="266" r:id="rId5"/>
    <p:sldId id="267" r:id="rId6"/>
    <p:sldId id="258" r:id="rId7"/>
    <p:sldId id="259" r:id="rId8"/>
    <p:sldId id="260" r:id="rId9"/>
    <p:sldId id="261" r:id="rId10"/>
    <p:sldId id="262" r:id="rId11"/>
    <p:sldId id="311" r:id="rId12"/>
    <p:sldId id="265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263" r:id="rId35"/>
    <p:sldId id="324" r:id="rId36"/>
    <p:sldId id="325" r:id="rId37"/>
    <p:sldId id="326" r:id="rId38"/>
    <p:sldId id="327" r:id="rId39"/>
    <p:sldId id="328" r:id="rId40"/>
    <p:sldId id="268" r:id="rId41"/>
    <p:sldId id="286" r:id="rId42"/>
    <p:sldId id="287" r:id="rId43"/>
    <p:sldId id="288" r:id="rId44"/>
    <p:sldId id="289" r:id="rId45"/>
    <p:sldId id="290" r:id="rId46"/>
    <p:sldId id="296" r:id="rId47"/>
    <p:sldId id="309" r:id="rId48"/>
    <p:sldId id="329" r:id="rId49"/>
    <p:sldId id="330" r:id="rId50"/>
    <p:sldId id="331" r:id="rId51"/>
    <p:sldId id="332" r:id="rId52"/>
    <p:sldId id="333" r:id="rId53"/>
    <p:sldId id="334" r:id="rId54"/>
    <p:sldId id="336" r:id="rId55"/>
    <p:sldId id="337" r:id="rId56"/>
    <p:sldId id="338" r:id="rId57"/>
    <p:sldId id="339" r:id="rId58"/>
    <p:sldId id="335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4" autoAdjust="0"/>
  </p:normalViewPr>
  <p:slideViewPr>
    <p:cSldViewPr>
      <p:cViewPr varScale="1">
        <p:scale>
          <a:sx n="85" d="100"/>
          <a:sy n="85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2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Конференція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учасників освітнього процесу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Мисайлівської</a:t>
            </a: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гімназії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Рисунок 4" descr="FB_IMG_1653988903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7762" y="2780928"/>
            <a:ext cx="2514717" cy="355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3988888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6608" y="263691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980728"/>
            <a:ext cx="5122912" cy="7920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класних керівників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тема:”Роль</a:t>
            </a: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класних керівників у формуванні компетентної особистості учня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сучасними засобами навчання і виховання”</a:t>
            </a:r>
            <a:endParaRPr lang="uk-UA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4" descr="C:\Users\Zver\Desktop\IMG-9d32da634e5f7e9354abe27f0f5b7e90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6682689" cy="423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E668A-D9D1-4AE7-9064-D7225A50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548680"/>
            <a:ext cx="4032448" cy="1080120"/>
          </a:xfrm>
        </p:spPr>
        <p:txBody>
          <a:bodyPr>
            <a:noAutofit/>
          </a:bodyPr>
          <a:lstStyle/>
          <a:p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Обласний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b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теми: «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Розвиваємо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дрібну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моторику руки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використовуючи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нетрадиційними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матеріалами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керівники</a:t>
            </a:r>
            <a:r>
              <a:rPr 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Т.Мазуренко,О.Сосюра</a:t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56FD0237-3609-448B-B8F7-5535BA8D2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75360"/>
            <a:ext cx="4968552" cy="229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21DE87-CB84-488D-B20C-F450F07A2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73" y="2475079"/>
            <a:ext cx="2666927" cy="123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F628C5-4455-4DBE-AFAC-77393CBC8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77" y="2204864"/>
            <a:ext cx="3992208" cy="184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540137"/>
      </p:ext>
    </p:extLst>
  </p:cSld>
  <p:clrMapOvr>
    <a:masterClrMapping/>
  </p:clrMapOvr>
  <p:transition spd="med" advTm="3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14579"/>
            <a:ext cx="5338936" cy="994122"/>
          </a:xfrm>
        </p:spPr>
        <p:txBody>
          <a:bodyPr>
            <a:noAutofit/>
          </a:bodyPr>
          <a:lstStyle/>
          <a:p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У 2022-2023 навчальному році у </a:t>
            </a:r>
            <a:r>
              <a:rPr lang="uk-UA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Мисайлівській</a:t>
            </a: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гімназії навчалося</a:t>
            </a:r>
            <a:endParaRPr lang="uk-UA" sz="2400" i="1" dirty="0"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2564904"/>
            <a:ext cx="5400600" cy="356125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Учнів – початок -104,кінець-101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садочку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–31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Індивідуальна форма навчання-1 учні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Інклюзивна форма навчання-1 учень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Випускники гімназії-8</a:t>
            </a:r>
          </a:p>
        </p:txBody>
      </p:sp>
    </p:spTree>
  </p:cSld>
  <p:clrMapOvr>
    <a:masterClrMapping/>
  </p:clrMapOvr>
  <p:transition spd="med" advTm="3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Переможці  конкурсів  2022 – 2023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н.р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.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96455"/>
              </p:ext>
            </p:extLst>
          </p:nvPr>
        </p:nvGraphicFramePr>
        <p:xfrm>
          <a:off x="1460267" y="1689472"/>
          <a:ext cx="7704856" cy="5168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99">
                  <a:extLst>
                    <a:ext uri="{9D8B030D-6E8A-4147-A177-3AD203B41FA5}">
                      <a16:colId xmlns:a16="http://schemas.microsoft.com/office/drawing/2014/main" val="2873005989"/>
                    </a:ext>
                  </a:extLst>
                </a:gridCol>
                <a:gridCol w="1013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5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Прізвище та ім’я учня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Назва конкурсу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місце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керівник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85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Рябченко Павло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13660" algn="l"/>
                        </a:tabLs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Всеукраїнської виставки-конкурсу «Український сувенір»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13660" algn="l"/>
                        </a:tabLs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Номінація «Предмети вжитку»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ІІ вікова категорія за роботу «Чаша добробуту»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Calibri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267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Ковтуненко Вероніка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6405" algn="ctr"/>
                          <a:tab pos="5972810" algn="r"/>
                        </a:tabLs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Всеукраїнської виставки-конкурсу «Український сувенір»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Номінація «Сучасні дизайнерські вироби»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І вікова категорія за роботу «У нас одна єдина Україна- Мати»</a:t>
                      </a:r>
                      <a:endParaRPr lang="uk-UA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Calibri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А.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851313"/>
              </p:ext>
            </p:extLst>
          </p:nvPr>
        </p:nvGraphicFramePr>
        <p:xfrm>
          <a:off x="1522804" y="973851"/>
          <a:ext cx="7643190" cy="5884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9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4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961">
                  <a:extLst>
                    <a:ext uri="{9D8B030D-6E8A-4147-A177-3AD203B41FA5}">
                      <a16:colId xmlns:a16="http://schemas.microsoft.com/office/drawing/2014/main" val="3389343888"/>
                    </a:ext>
                  </a:extLst>
                </a:gridCol>
                <a:gridCol w="1054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93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Підлужна Аліна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Times New Roman"/>
                          <a:cs typeface="Times New Roman"/>
                        </a:rPr>
                        <a:t>Територіальний етап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Історико-краєзнавчої експедиції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учнівської молоді «Київщина козацька»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 за напрямом «Географія рідного краю»: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за 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напрямом</a:t>
                      </a:r>
                      <a:r>
                        <a:rPr lang="uk-UA" sz="1400" b="1" i="1" dirty="0" err="1">
                          <a:latin typeface="Times New Roman"/>
                          <a:ea typeface="Calibri"/>
                          <a:cs typeface="Times New Roman"/>
                        </a:rPr>
                        <a:t>«Тема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 козацтва в українські народній творчості» за роботу « Герої козацької доби в піснях українського </a:t>
                      </a:r>
                      <a:r>
                        <a:rPr lang="uk-UA" sz="1400" b="1" i="1" dirty="0" err="1">
                          <a:latin typeface="Times New Roman"/>
                          <a:ea typeface="Calibri"/>
                          <a:cs typeface="Times New Roman"/>
                        </a:rPr>
                        <a:t>нвроду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А.Рябченко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44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latin typeface="Calibri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Рябченко Павло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Територіальний етап Всеукраїнського-</a:t>
                      </a:r>
                      <a:r>
                        <a:rPr lang="uk-UA" sz="1400" i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конкурсуробіт</a:t>
                      </a:r>
                      <a:r>
                        <a:rPr lang="uk-UA" sz="1400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юних фотоаматорів  «Моя Україно»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 напрямом «Флора і фауна»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І вікова категорія за роботу «Тюльпановий рай»</a:t>
                      </a:r>
                      <a:endParaRPr lang="uk-UA" sz="11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А.Рябченко</a:t>
                      </a: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1214849"/>
                  </a:ext>
                </a:extLst>
              </a:tr>
              <a:tr h="2093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Коляда Даша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Територіальний етап</a:t>
                      </a:r>
                      <a:r>
                        <a:rPr lang="uk-UA" sz="1100" i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Всеукраїнської </a:t>
                      </a:r>
                      <a:r>
                        <a:rPr lang="uk-UA" sz="1400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краєзнавчої експедиції «Моя Батьківщина - Україна»</a:t>
                      </a:r>
                      <a:r>
                        <a:rPr lang="uk-UA" sz="1400" b="1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номінації «Духовна спадщина мого народу» за роботу «Життєвими та творчими стежками Леоніда Логвиненка»</a:t>
                      </a:r>
                      <a:endParaRPr lang="uk-UA" sz="1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Л.Коляда</a:t>
                      </a: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487298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2764502"/>
              </p:ext>
            </p:extLst>
          </p:nvPr>
        </p:nvGraphicFramePr>
        <p:xfrm>
          <a:off x="1706488" y="740883"/>
          <a:ext cx="7437512" cy="6111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560">
                  <a:extLst>
                    <a:ext uri="{9D8B030D-6E8A-4147-A177-3AD203B41FA5}">
                      <a16:colId xmlns:a16="http://schemas.microsoft.com/office/drawing/2014/main" val="2533892660"/>
                    </a:ext>
                  </a:extLst>
                </a:gridCol>
                <a:gridCol w="1173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957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Лінська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Вікторія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uk-UA" sz="1400" dirty="0"/>
                    </a:p>
                    <a:p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В.Морозова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524545"/>
                  </a:ext>
                </a:extLst>
              </a:tr>
              <a:tr h="89446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обласного онлайн-конкурсу фотографій «Неосяжна моя ,</a:t>
                      </a:r>
                      <a:r>
                        <a:rPr lang="uk-UA" sz="1400" i="1" dirty="0" err="1">
                          <a:latin typeface="Times New Roman"/>
                          <a:ea typeface="Calibri"/>
                          <a:cs typeface="Times New Roman"/>
                        </a:rPr>
                        <a:t>Україно»</a:t>
                      </a:r>
                      <a:r>
                        <a:rPr lang="uk-UA" sz="1400" b="1" i="1" dirty="0" err="1">
                          <a:latin typeface="Times New Roman"/>
                          <a:ea typeface="Calibri"/>
                          <a:cs typeface="Times New Roman"/>
                        </a:rPr>
                        <a:t>номінація</a:t>
                      </a: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 «Свята спадщина»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за роботу «Великодній кошик»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4902919"/>
                  </a:ext>
                </a:extLst>
              </a:tr>
              <a:tr h="1065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Чернецька Марія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дитячого малюнку «Охорона праці очима дітей»</a:t>
                      </a: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ІІ вікова група 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за роботу «Дотримуйся правил»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А.Рябченко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Рябченко Анна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Територіальний етап природоохоронної акції « Годівничка – 2023» у номінації «Звіт про проведену роботу»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801009"/>
                  </a:ext>
                </a:extLst>
              </a:tr>
              <a:tr h="278546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Запоріжська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Уляна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конкурсу дитячого малюнка «Я у безпеці з МВС»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latin typeface="Calibri"/>
                          <a:ea typeface="Times New Roman"/>
                          <a:cs typeface="Times New Roman"/>
                        </a:rPr>
                        <a:t>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В.Смоляренко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49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24916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558601"/>
              </p:ext>
            </p:extLst>
          </p:nvPr>
        </p:nvGraphicFramePr>
        <p:xfrm>
          <a:off x="1665947" y="3140968"/>
          <a:ext cx="7499176" cy="3168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2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8414">
                  <a:extLst>
                    <a:ext uri="{9D8B030D-6E8A-4147-A177-3AD203B41FA5}">
                      <a16:colId xmlns:a16="http://schemas.microsoft.com/office/drawing/2014/main" val="3329410677"/>
                    </a:ext>
                  </a:extLst>
                </a:gridCol>
                <a:gridCol w="1086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Нестеренко Петро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Всеукраїнського конкурсу «Новорічна композиція»</a:t>
                      </a: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i="1" dirty="0">
                          <a:latin typeface="Times New Roman"/>
                          <a:ea typeface="Calibri"/>
                          <a:cs typeface="Times New Roman"/>
                        </a:rPr>
                        <a:t>за роботу «Дідух – оберіг народу»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Л.Рябченко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Ілона </a:t>
                      </a: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Перхун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i="1" dirty="0">
                          <a:latin typeface="Times New Roman"/>
                          <a:ea typeface="Calibri"/>
                          <a:cs typeface="Times New Roman"/>
                        </a:rPr>
                        <a:t>Територіальний етап конкурсу дитячого малюнка «Я у безпеці з МВС»</a:t>
                      </a:r>
                      <a:endParaRPr lang="uk-UA" sz="10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Н.Дорогань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7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Переможці ІІ етапу </a:t>
            </a:r>
            <a:br>
              <a:rPr lang="uk-UA" sz="27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7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Всеукраїнських учнівських олімпіад з базових дисциплін</a:t>
            </a:r>
            <a:br>
              <a:rPr lang="uk-UA" sz="27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700" b="1" i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2022– 2023 н. р.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151235"/>
              </p:ext>
            </p:extLst>
          </p:nvPr>
        </p:nvGraphicFramePr>
        <p:xfrm>
          <a:off x="683568" y="1340768"/>
          <a:ext cx="8229600" cy="3546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715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Прізвище та ім’я учня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Calibri"/>
                          <a:cs typeface="Times New Roman"/>
                        </a:rPr>
                        <a:t>Місце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Вчитель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4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Calibri"/>
                          <a:cs typeface="Times New Roman"/>
                        </a:rPr>
                        <a:t>Ведмеденко</a:t>
                      </a: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 Ольга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Географія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В.Гутніченко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49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Андрущенко Іван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Фізика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В.Морозова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03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О.Шіяненко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0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Удовенко Роман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Інформатика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А.Горовенко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749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Глушко Валерія</a:t>
                      </a:r>
                      <a:endParaRPr lang="uk-UA" sz="11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Українська мова</a:t>
                      </a:r>
                      <a:endParaRPr lang="uk-UA" sz="11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74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Хімія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В.Морозова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74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Ковтуненко Вероніка</a:t>
                      </a: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к.П.Яцика</a:t>
                      </a: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Л.Коляда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86754"/>
                  </a:ext>
                </a:extLst>
              </a:tr>
              <a:tr h="29074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Глушко Валерія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364310"/>
                  </a:ext>
                </a:extLst>
              </a:tr>
              <a:tr h="29074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Андрущенко Іван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02904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7"/>
            <a:ext cx="4176464" cy="128215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На особливому  </a:t>
            </a:r>
            <a:r>
              <a:rPr lang="ru-RU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обліку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колективу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перебувають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учні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: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556793"/>
            <a:ext cx="5184576" cy="2160239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,батьки яких мобілізовані з 24.02.2022 - 5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АТО – 6,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форма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переміщені-1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365104"/>
            <a:ext cx="6715172" cy="222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6851104" cy="99412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fontAlgn="base">
              <a:spcAft>
                <a:spcPct val="0"/>
              </a:spcAft>
            </a:pP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Протягом навчального року було організовано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харчування учнів </a:t>
            </a:r>
            <a:endParaRPr lang="ru-RU" sz="11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2492896"/>
            <a:ext cx="5987008" cy="3816424"/>
          </a:xfrm>
        </p:spPr>
        <p:txBody>
          <a:bodyPr>
            <a:normAutofit fontScale="70000" lnSpcReduction="20000"/>
          </a:bodyPr>
          <a:lstStyle/>
          <a:p>
            <a:pPr marL="0" lvl="0" indent="45085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	вартість харчування одного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дітодня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становив:</a:t>
            </a:r>
          </a:p>
          <a:p>
            <a:pPr mar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Для дітей дошкільного віку (не пільгової категорії та з багатодітних сімей) ,які відвідують заклад дошкільної освіти сільської місцевості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52 грн.(міський бюджет -31 грн.20 коп.(60%),батьківська плата -20 грн.80 коп.(40%);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учнів пільгових категорій 1 – 9 класів при одноразовому харчуванні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52 грн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учнів 1 – 4 класів (не пільгової категорії) при одноразовому харчуванні –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52 грн. (за наявності фінансового ресурсу).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ransition spd="med" advTm="3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4392488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uk-UA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Побудована у 1967 році.</a:t>
            </a:r>
            <a:b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 потужність школи - 390 місць.</a:t>
            </a:r>
            <a:b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 території школи 21 000 м2</a:t>
            </a:r>
            <a:b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Має 11 класних кімнат.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33021"/>
            <a:ext cx="5649639" cy="372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084901"/>
      </p:ext>
    </p:extLst>
  </p:cSld>
  <p:clrMapOvr>
    <a:masterClrMapping/>
  </p:clrMapOvr>
  <p:transition spd="med" advTm="3000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Використані кошти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774409"/>
              </p:ext>
            </p:extLst>
          </p:nvPr>
        </p:nvGraphicFramePr>
        <p:xfrm>
          <a:off x="1314001" y="986790"/>
          <a:ext cx="7859216" cy="5873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9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Перелік матеріалів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 обладнання</a:t>
                      </a: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Сума</a:t>
                      </a: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Джерело фінансування</a:t>
                      </a:r>
                      <a:r>
                        <a:rPr lang="uk-UA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Медикаменти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 тис. 583 грн.60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коп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СГУ ВК БМР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Біотуалети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670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Фарба,цемент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,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розчинник,щітки,барвники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10 тис. 285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Лампи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лед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12 В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 тис. 856 грн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Ліхтар акумуляторний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лед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16 В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2 тис. 700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Придбання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вапна,цементу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700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Придбання водоемульсійної  фарби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1тис. 500 грн. 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Туалетний папір, паперові рушники ,пакети для сміття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914 грн. 70 </a:t>
                      </a:r>
                      <a:r>
                        <a:rPr lang="uk-UA" sz="1400" kern="1200" dirty="0" err="1">
                          <a:latin typeface="Times New Roman"/>
                          <a:ea typeface="Times New Roman"/>
                          <a:cs typeface="Times New Roman"/>
                        </a:rPr>
                        <a:t>коп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1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Миюче для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вікон,підлоги,пральний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порошок,білизна,рукавички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гумові,мило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рідке,доместос,сантрі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 гель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97280" algn="l"/>
                        </a:tabLst>
                      </a:pPr>
                      <a:r>
                        <a:rPr lang="uk-UA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5 тис. 250 грн. 60 </a:t>
                      </a:r>
                      <a:r>
                        <a:rPr lang="uk-UA" sz="1400" kern="1200" dirty="0" err="1">
                          <a:latin typeface="Times New Roman"/>
                          <a:ea typeface="Times New Roman"/>
                          <a:cs typeface="Times New Roman"/>
                        </a:rPr>
                        <a:t>коп</a:t>
                      </a:r>
                      <a:r>
                        <a:rPr lang="uk-UA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	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Лопати,віники,мітла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 тис. 030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uk-UA" sz="11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Викачка вигрібної ями у дитячому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садочку,школі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 тис. 350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Спонсорські кошти </a:t>
                      </a:r>
                      <a:endParaRPr lang="uk-UA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Вивіз сміття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libri"/>
                          <a:ea typeface="Times New Roman"/>
                          <a:cs typeface="Times New Roman"/>
                        </a:rPr>
                        <a:t>200 грн</a:t>
                      </a: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6799543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Закупівля бензину ,масла та запчастин до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газонокосилки</a:t>
                      </a:r>
                      <a:endParaRPr lang="uk-UA" sz="14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libri"/>
                          <a:ea typeface="Times New Roman"/>
                          <a:cs typeface="Times New Roman"/>
                        </a:rPr>
                        <a:t>1 тис. 426 грн</a:t>
                      </a: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98725632"/>
                  </a:ext>
                </a:extLst>
              </a:tr>
              <a:tr h="296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РАЗОМ: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29 тис. 466 грн.</a:t>
                      </a:r>
                      <a:endParaRPr lang="uk-UA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3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35561386_school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33617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29523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Наші будні  </a:t>
            </a:r>
            <a:b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і </a:t>
            </a:r>
            <a:b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свята</a:t>
            </a:r>
          </a:p>
        </p:txBody>
      </p:sp>
    </p:spTree>
  </p:cSld>
  <p:clrMapOvr>
    <a:masterClrMapping/>
  </p:clrMapOvr>
  <p:transition spd="med" advTm="3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F53D6-816F-4B1D-B04C-72603F43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74638"/>
            <a:ext cx="3816424" cy="1143000"/>
          </a:xfrm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обласній краєзнавчій онлайн- конференції «Київщина козацька»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B9A8AD6-C097-4A9A-942F-0E44FBB0C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69465"/>
            <a:ext cx="3240360" cy="231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BF66AF-A0E8-408D-8773-B621EE65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08" y="1553174"/>
            <a:ext cx="3434984" cy="279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358240"/>
      </p:ext>
    </p:extLst>
  </p:cSld>
  <p:clrMapOvr>
    <a:masterClrMapping/>
  </p:clrMapOvr>
  <p:transition spd="med" advTm="300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41297-7532-445B-83DD-2D09FC07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74638"/>
            <a:ext cx="4104456" cy="114300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національної єдності (онлайн)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688883D-8CEF-47B7-921D-2927CF3C7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317771"/>
            <a:ext cx="4961524" cy="372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642399"/>
      </p:ext>
    </p:extLst>
  </p:cSld>
  <p:clrMapOvr>
    <a:masterClrMapping/>
  </p:clrMapOvr>
  <p:transition spd="med" advTm="30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8590B-925E-4032-B68A-14582F45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74638"/>
            <a:ext cx="4392488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Міні-вистава до Різдва Христового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9C6312E-1526-4F5B-B32E-F9E882AF1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13" y="1600200"/>
            <a:ext cx="2125751" cy="306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A033A4-1DFB-4CD9-95BA-9390987EF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88" y="4626501"/>
            <a:ext cx="3218960" cy="2096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ACD02D-D097-4685-BC24-E48930235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68" y="1689299"/>
            <a:ext cx="1872207" cy="281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796347"/>
      </p:ext>
    </p:extLst>
  </p:cSld>
  <p:clrMapOvr>
    <a:masterClrMapping/>
  </p:clrMapOvr>
  <p:transition spd="med" advTm="3000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C7349-9D76-45CC-8F69-ADE21E1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4638"/>
            <a:ext cx="4680520" cy="114300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Обереги і окопні свічки для військових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0B66ECC-CFE4-4A95-B263-FB2F8174B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2742682"/>
      </p:ext>
    </p:extLst>
  </p:cSld>
  <p:clrMapOvr>
    <a:masterClrMapping/>
  </p:clrMapOvr>
  <p:transition spd="med" advTm="3000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08598-C4A4-4DFA-A342-742B3AF8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74638"/>
            <a:ext cx="2592288" cy="92211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у житті</a:t>
            </a: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A9067A64-1439-4CEF-B472-20F22B49A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6297086" cy="315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866102"/>
      </p:ext>
    </p:extLst>
  </p:cSld>
  <p:clrMapOvr>
    <a:masterClrMapping/>
  </p:clrMapOvr>
  <p:transition spd="med" advTm="30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98332-DB0D-40F6-A77E-04A41497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74638"/>
            <a:ext cx="4392488" cy="70609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 «</a:t>
            </a:r>
            <a:r>
              <a:rPr lang="uk-UA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Обери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майбутнє»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746A038-F233-4589-B49E-2277B6E98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5366"/>
            <a:ext cx="3116332" cy="233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ABA330-6A9F-475E-9DED-A66642860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3639040" cy="272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8752856"/>
      </p:ext>
    </p:extLst>
  </p:cSld>
  <p:clrMapOvr>
    <a:masterClrMapping/>
  </p:clrMapOvr>
  <p:transition spd="med" advTm="300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8BBB9-8523-494E-843C-A15E8DF2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74638"/>
            <a:ext cx="4680520" cy="850106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яті героїв Небесної Сотні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578B85C-B802-4335-A040-587571E2D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65038"/>
            <a:ext cx="2746083" cy="372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981B5-FAC0-40C5-9B84-14B2CC74B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2746082" cy="362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736266"/>
      </p:ext>
    </p:extLst>
  </p:cSld>
  <p:clrMapOvr>
    <a:masterClrMapping/>
  </p:clrMapOvr>
  <p:transition spd="med" advTm="30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5F81C-44D8-4EFA-9888-C7242EBA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Шевченківські дні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B983BEC-4C9E-49B6-8EDB-E949E5031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46" y="1273761"/>
            <a:ext cx="2222817" cy="166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C7F29A-34CC-42EA-9509-D73C04858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21088"/>
            <a:ext cx="2668893" cy="200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E72940-830D-4B6E-9097-858A6A27C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72" y="4284374"/>
            <a:ext cx="1716630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8C2FB0-2D5F-41F7-A8DE-D7405914E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64" y="2309843"/>
            <a:ext cx="2222816" cy="166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0239213"/>
      </p:ext>
    </p:extLst>
  </p:cSld>
  <p:clrMapOvr>
    <a:masterClrMapping/>
  </p:clrMapOvr>
  <p:transition spd="med" advTm="3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097" y="188640"/>
            <a:ext cx="6851104" cy="122413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Науково-методична тема 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над якою працюють педагоги </a:t>
            </a:r>
            <a:b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uk-UA" sz="2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Мисайлівської</a:t>
            </a:r>
            <a:r>
              <a:rPr lang="uk-UA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 гімназії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63788" y="2420888"/>
            <a:ext cx="3816424" cy="324036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Від інноваційного змісту освіти через </a:t>
            </a:r>
          </a:p>
          <a:p>
            <a:pPr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педагогічну майстерність учителя </a:t>
            </a:r>
          </a:p>
          <a:p>
            <a:pPr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до формування компетентної </a:t>
            </a:r>
          </a:p>
          <a:p>
            <a:pPr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особистості учня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234482"/>
            <a:ext cx="268865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8C6EB-7F27-4E4C-B10D-6277C913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книги </a:t>
            </a:r>
            <a:b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«Тарас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Силенко,співець</a:t>
            </a:r>
            <a:b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непримиренної України»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0F20298-7CE6-4115-9A0B-802C3780F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92" y="4186074"/>
            <a:ext cx="3385659" cy="25392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A061B4-6014-4870-9151-FB2CEEB18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1" y="2356905"/>
            <a:ext cx="2858920" cy="214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8067937"/>
      </p:ext>
    </p:extLst>
  </p:cSld>
  <p:clrMapOvr>
    <a:masterClrMapping/>
  </p:clrMapOvr>
  <p:transition spd="med" advTm="3000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FEE4D-C43A-4903-8307-36C8445D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274638"/>
            <a:ext cx="4824536" cy="114300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</a:t>
            </a:r>
            <a:b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«Купи 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смаколик-задонать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ЗСУ»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CB8ED9D-813B-46BD-AA50-9A843F9FA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52475"/>
            <a:ext cx="3205111" cy="309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201BDB-CE16-4C19-AFFF-9BD448BD7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3567032" cy="267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1594216"/>
      </p:ext>
    </p:extLst>
  </p:cSld>
  <p:clrMapOvr>
    <a:masterClrMapping/>
  </p:clrMapOvr>
  <p:transition spd="med" advTm="3000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9AA93-F7E6-4351-A24B-53EC6D35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74638"/>
            <a:ext cx="4608512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uk-UA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яті і примирення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9BDF051-A9B2-4C2A-84D7-384E86078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00808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0489408"/>
      </p:ext>
    </p:extLst>
  </p:cSld>
  <p:clrMapOvr>
    <a:masterClrMapping/>
  </p:clrMapOvr>
  <p:transition spd="med" advTm="300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CFA0F-5DC8-42B2-8CC5-5F5F7E9C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Європи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401C401-F062-4910-B5B2-03E47E7E9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36912"/>
            <a:ext cx="5985492" cy="33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8852333"/>
      </p:ext>
    </p:extLst>
  </p:cSld>
  <p:clrMapOvr>
    <a:masterClrMapping/>
  </p:clrMapOvr>
  <p:transition spd="med" advTm="3000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320480" cy="1143000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Вшануванні Дня </a:t>
            </a:r>
            <a:r>
              <a:rPr lang="uk-UA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пам”яті</a:t>
            </a:r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героїв Крут</a:t>
            </a:r>
            <a:endParaRPr lang="uk-UA" sz="2400" dirty="0"/>
          </a:p>
        </p:txBody>
      </p:sp>
      <p:pic>
        <p:nvPicPr>
          <p:cNvPr id="4" name="Содержимое 3" descr="FB_IMG_1621839066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2204864"/>
            <a:ext cx="308758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218390724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645024"/>
            <a:ext cx="3031083" cy="223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21839148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861048"/>
            <a:ext cx="2651787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4104456" cy="2218258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Моторошні дні в історії українського народу.</a:t>
            </a:r>
            <a:b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Голодомор 1932-1933 </a:t>
            </a:r>
            <a:r>
              <a:rPr lang="uk-U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endParaRPr lang="uk-UA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B_IMG_1621839204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2420888"/>
            <a:ext cx="2890670" cy="216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2183921978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996952"/>
            <a:ext cx="2459250" cy="32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4104456" cy="1143000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Афганістан болить в моїй душі…</a:t>
            </a:r>
          </a:p>
        </p:txBody>
      </p:sp>
      <p:pic>
        <p:nvPicPr>
          <p:cNvPr id="4" name="Содержимое 3" descr="FB_IMG_1621839001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2159" y="4293096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21838997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76717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1995686" cy="266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Всеукраїнська акція</a:t>
            </a:r>
            <a:br>
              <a:rPr lang="uk-UA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днів  проти насилля</a:t>
            </a:r>
          </a:p>
        </p:txBody>
      </p:sp>
      <p:pic>
        <p:nvPicPr>
          <p:cNvPr id="5" name="Рисунок 4" descr="FB_IMG_1620293788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780928"/>
            <a:ext cx="3146952" cy="236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00808"/>
            <a:ext cx="2564904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1800200" cy="240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4176464" cy="2218258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Участь рою “</a:t>
            </a:r>
            <a:r>
              <a:rPr lang="uk-U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Мисайлівські</a:t>
            </a: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осавули”у</a:t>
            </a: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заходах з нагоди відзначення річниці від дня народження Лесі Українки</a:t>
            </a:r>
            <a:endParaRPr lang="uk-UA" sz="2800" dirty="0"/>
          </a:p>
        </p:txBody>
      </p:sp>
      <p:pic>
        <p:nvPicPr>
          <p:cNvPr id="4" name="Содержимое 3" descr="FB_IMG_1621838968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285293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5112568" cy="1858218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Міжнародний День Миру</a:t>
            </a:r>
            <a:endParaRPr lang="uk-UA" sz="3200" dirty="0"/>
          </a:p>
        </p:txBody>
      </p:sp>
      <p:pic>
        <p:nvPicPr>
          <p:cNvPr id="4" name="Содержимое 3" descr="FB_IMG_1621841681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0192" y="2924944"/>
            <a:ext cx="2056612" cy="274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21841649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132856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21841659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005064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4968552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Працівники </a:t>
            </a:r>
            <a:b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32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Мисайлівської</a:t>
            </a:r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гімназії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1600200"/>
            <a:ext cx="6563072" cy="4525963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Кількість працівників,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які працюють  у закладі-31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Педагогічні працівники-20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Обслуговуючий персонал-11</a:t>
            </a:r>
            <a:endParaRPr lang="uk-UA" dirty="0"/>
          </a:p>
        </p:txBody>
      </p:sp>
    </p:spTree>
  </p:cSld>
  <p:clrMapOvr>
    <a:masterClrMapping/>
  </p:clrMapOvr>
  <p:transition spd="med" advTm="3000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3960440" cy="1930226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фізичної культури та спорту</a:t>
            </a:r>
            <a:endParaRPr lang="uk-UA" sz="3200" dirty="0"/>
          </a:p>
        </p:txBody>
      </p:sp>
      <p:pic>
        <p:nvPicPr>
          <p:cNvPr id="4" name="Содержимое 3" descr="FB_IMG_1621841621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2780928"/>
            <a:ext cx="3582306" cy="268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Вшанування Героїв  Небесної сотні</a:t>
            </a:r>
          </a:p>
        </p:txBody>
      </p:sp>
      <p:pic>
        <p:nvPicPr>
          <p:cNvPr id="4" name="Содержимое 3" descr="20220218_125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3822237" cy="286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20218_125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21297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eb5650e771f917132228370534d94e8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908720"/>
            <a:ext cx="223739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Соборності України</a:t>
            </a:r>
          </a:p>
        </p:txBody>
      </p:sp>
      <p:pic>
        <p:nvPicPr>
          <p:cNvPr id="4" name="Содержимое 3" descr="20220121_131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3356992"/>
            <a:ext cx="2736304" cy="273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42763197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772816"/>
            <a:ext cx="1634797" cy="290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42763798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717032"/>
            <a:ext cx="2906306" cy="223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B_IMG_16427638773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980728"/>
            <a:ext cx="2906306" cy="217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B_IMG_16427638877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1124744"/>
            <a:ext cx="2906306" cy="217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писемності і мови</a:t>
            </a:r>
          </a:p>
        </p:txBody>
      </p:sp>
      <p:pic>
        <p:nvPicPr>
          <p:cNvPr id="4" name="Содержимое 3" descr="20211109_141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4293096"/>
            <a:ext cx="2014039" cy="151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109_143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988840"/>
            <a:ext cx="3051787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1f90cdbb0b3311dab454fe2b06d99ea5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429000"/>
            <a:ext cx="1716630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1fd942fc0e37defe2bc47857764cbd6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149080"/>
            <a:ext cx="1716630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5c8c40e7952b4294b14e9c5b7dbf3917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1340768"/>
            <a:ext cx="1759546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ad26584e39ac3121439fe2f9f5d3e329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836712"/>
            <a:ext cx="3051787" cy="22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9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Написання Всеукраїнського </a:t>
            </a:r>
            <a:r>
              <a:rPr lang="uk-UA" sz="2900" b="1" i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радіодиктанту</a:t>
            </a:r>
            <a:r>
              <a:rPr lang="uk-UA" sz="2900" b="1" i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 національної єдності</a:t>
            </a:r>
            <a:endParaRPr lang="uk-UA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20211109_103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822" y="4442331"/>
            <a:ext cx="2872269" cy="168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109_103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852936"/>
            <a:ext cx="3401920" cy="146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109_1038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581128"/>
            <a:ext cx="3401920" cy="184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1109_104216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2924944"/>
            <a:ext cx="2321800" cy="174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109_1042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980728"/>
            <a:ext cx="3401920" cy="173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109_104356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908720"/>
            <a:ext cx="3168352" cy="182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День української хустки</a:t>
            </a:r>
          </a:p>
        </p:txBody>
      </p:sp>
      <p:pic>
        <p:nvPicPr>
          <p:cNvPr id="4" name="Содержимое 3" descr="20211207_10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1022182" flipV="1">
            <a:off x="767884" y="688635"/>
            <a:ext cx="2156374" cy="161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1207_10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095282" flipV="1">
            <a:off x="6448784" y="4954145"/>
            <a:ext cx="2255941" cy="169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11207_103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371818" flipV="1">
            <a:off x="6142486" y="1164002"/>
            <a:ext cx="2361504" cy="177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1207_1139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4572000" y="2780928"/>
            <a:ext cx="2304256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1207_1232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107486" flipV="1">
            <a:off x="1135969" y="3015020"/>
            <a:ext cx="2531836" cy="189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11207_1235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609420" flipV="1">
            <a:off x="3112184" y="4580095"/>
            <a:ext cx="2616249" cy="196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5a45976b230f345c25c7b9a62d0dc3ed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 flipV="1">
            <a:off x="3419872" y="1268760"/>
            <a:ext cx="2433471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61cff4d40928a53ad552150cb87815c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V="1">
            <a:off x="1050000" y="7908000"/>
            <a:ext cx="1189570" cy="892178"/>
          </a:xfrm>
          <a:prstGeom prst="rect">
            <a:avLst/>
          </a:prstGeom>
        </p:spPr>
      </p:pic>
    </p:spTree>
  </p:cSld>
  <p:clrMapOvr>
    <a:masterClrMapping/>
  </p:clrMapOvr>
  <p:transition spd="med" advTm="3000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акція </a:t>
            </a:r>
            <a:r>
              <a:rPr lang="uk-UA" sz="3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“Годівничка”</a:t>
            </a:r>
            <a:endParaRPr lang="uk-UA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3" descr="IMG-3f10b02ae5f9ea3864f338d68cea369c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933056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7a9fb12ed2e2986b5e8ac919476cf93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276872"/>
            <a:ext cx="2306207" cy="307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8dd1359229b41b4205271e2252a9724b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908720"/>
            <a:ext cx="2115716" cy="282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bd3a20dc4be87405fc35fde04b589163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052736"/>
            <a:ext cx="2331740" cy="310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Створення оберегів для захисників України</a:t>
            </a:r>
          </a:p>
        </p:txBody>
      </p:sp>
      <p:pic>
        <p:nvPicPr>
          <p:cNvPr id="4" name="Содержимое 3" descr="FB_IMG_1654000896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B_IMG_1654000907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501008"/>
            <a:ext cx="3432233" cy="286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B_IMG_1654000909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844824"/>
            <a:ext cx="2574175" cy="343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87FB4-0928-4ADE-96FB-84FB0E15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994122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патріотичному конкурсі Сокіл «Джура»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7F91677-A15B-4102-801B-27FFAC76C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95" y="4935076"/>
            <a:ext cx="1265188" cy="16869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AA8EE2-DC08-41C1-890E-57E0CFE58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6" y="4620761"/>
            <a:ext cx="1773678" cy="2364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71EF8C-8CC3-4BC7-BBE8-AEB36B20A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52" y="4425144"/>
            <a:ext cx="3243808" cy="2432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62AC85-26AE-4421-8213-AA63A3335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2" y="1321464"/>
            <a:ext cx="4505548" cy="33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2680"/>
      </p:ext>
    </p:extLst>
  </p:cSld>
  <p:clrMapOvr>
    <a:masterClrMapping/>
  </p:clrMapOvr>
  <p:transition spd="med" advTm="3000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0645C-374D-4578-B672-1BA2C218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332656"/>
            <a:ext cx="5554960" cy="1138138"/>
          </a:xfrm>
        </p:spPr>
        <p:txBody>
          <a:bodyPr>
            <a:normAutofit fontScale="90000"/>
          </a:bodyPr>
          <a:lstStyle/>
          <a:p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природознавства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тему: "Все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живе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пити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br>
              <a:rPr lang="ru-RU" b="1" dirty="0"/>
            </a:b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F0F3FB0-3C31-4AD5-A37C-FF83B3771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58" y="1308968"/>
            <a:ext cx="2655888" cy="26558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4D5AE0-80E7-4624-925B-32EFBD302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71400"/>
            <a:ext cx="2786912" cy="2786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57F7AC-581A-4CF1-A993-0EB80A0EC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77" y="4293096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1635"/>
      </p:ext>
    </p:extLst>
  </p:cSld>
  <p:clrMapOvr>
    <a:masterClrMapping/>
  </p:clrMapOvr>
  <p:transition spd="med" advTm="3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35416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Освітній рівень </a:t>
            </a:r>
            <a:b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</a:br>
            <a:r>
              <a:rPr lang="uk-UA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педагогів: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1988840"/>
            <a:ext cx="6347048" cy="4104456"/>
          </a:xfrm>
        </p:spPr>
        <p:txBody>
          <a:bodyPr>
            <a:normAutofit fontScale="85000" lnSpcReduction="10000"/>
          </a:bodyPr>
          <a:lstStyle/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Вища освіта -19 осіб ;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Середня спеціальна освіта – 1 особа.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вищої категорії» - 13 осіб;</a:t>
            </a:r>
            <a:endParaRPr lang="uk-UA" u="sng" dirty="0">
              <a:latin typeface="Times New Roman" pitchFamily="18" charset="0"/>
              <a:cs typeface="Times New Roman" pitchFamily="18" charset="0"/>
            </a:endParaRP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І категорії» - 3 особи;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«Спеціаліст ІІ категорії» -2 особи;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«Спеціаліст» - 2  особи.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«Вчитель-методист» - 1 особа. 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«Вихователь-методист» - 1 особа.</a:t>
            </a:r>
          </a:p>
          <a:p>
            <a:pPr marL="360363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«Старший учитель» - 3 особи.</a:t>
            </a:r>
          </a:p>
        </p:txBody>
      </p:sp>
    </p:spTree>
  </p:cSld>
  <p:clrMapOvr>
    <a:masterClrMapping/>
  </p:clrMapOvr>
  <p:transition spd="med" advTm="3000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40FC8-6736-48A1-9D8B-CEF795BF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вишиванки в</a:t>
            </a:r>
            <a:b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дитячому садочку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7133622-C01E-4161-8C4A-DD4414E19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23283"/>
            <a:ext cx="2674640" cy="26746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346BA-15AE-494E-937D-1CDFF54C8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24" y="1467895"/>
            <a:ext cx="3279000" cy="327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2E8A64-90E9-4731-BF57-52EF9FDCF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497152"/>
            <a:ext cx="2360848" cy="23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03630"/>
      </p:ext>
    </p:extLst>
  </p:cSld>
  <p:clrMapOvr>
    <a:masterClrMapping/>
  </p:clrMapOvr>
  <p:transition spd="med" advTm="3000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8DD48-C472-4C32-B121-5CD2416A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захисту дітей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EDF44B2-7A40-4EC3-82CC-6B38342AD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4824"/>
            <a:ext cx="4637112" cy="46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3418006"/>
      </p:ext>
    </p:extLst>
  </p:cSld>
  <p:clrMapOvr>
    <a:masterClrMapping/>
  </p:clrMapOvr>
  <p:transition spd="med" advTm="3000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23AD5-10AF-42EE-BEB8-0B8D6218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вшанування дітей ,</a:t>
            </a:r>
            <a:b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загинули в наслідок</a:t>
            </a:r>
            <a:b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російської агресії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B8C8CDD-00F8-407A-BF6B-D32E773CB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65" y="2708920"/>
            <a:ext cx="2859642" cy="349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73398E-15F8-4A21-9213-0C8E9232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07" y="1660484"/>
            <a:ext cx="3813670" cy="251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080846"/>
      </p:ext>
    </p:extLst>
  </p:cSld>
  <p:clrMapOvr>
    <a:masterClrMapping/>
  </p:clrMapOvr>
  <p:transition spd="med" advTm="3000"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1220C-8522-477B-A0A9-7241CF2A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Єдиний урок у класі  безпеки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002F0C4-FC80-4409-B503-B53734ECD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3788238" cy="28411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4A91A-A9E6-4F00-800B-D08554586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54" y="3140968"/>
            <a:ext cx="3006334" cy="40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6764"/>
      </p:ext>
    </p:extLst>
  </p:cSld>
  <p:clrMapOvr>
    <a:masterClrMapping/>
  </p:clrMapOvr>
  <p:transition spd="med" advTm="3000"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69E7-64F4-4619-8211-B2BDDEB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Героїв України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FDED825-86E4-4F5F-AE0C-BB935AB59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67" y="4158362"/>
            <a:ext cx="3233333" cy="2425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C2F1CE-B563-4A39-B568-A54F01E0B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2636"/>
            <a:ext cx="2940968" cy="2205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104A0F-C5D5-4852-820D-EB3D50708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09422"/>
            <a:ext cx="23762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66292"/>
      </p:ext>
    </p:extLst>
  </p:cSld>
  <p:clrMapOvr>
    <a:masterClrMapping/>
  </p:clrMapOvr>
  <p:transition spd="med" advTm="3000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4263B-10A4-41A3-BB77-ABECE8BA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вишиванки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0280100-4D1D-40AE-A7AD-CE3916821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52936"/>
            <a:ext cx="3364773" cy="25235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0661D4-B160-44BF-8DB2-3B9327FFB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2808312" cy="2523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023CBF-311D-422F-AEB6-21036C76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93168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3627"/>
      </p:ext>
    </p:extLst>
  </p:cSld>
  <p:clrMapOvr>
    <a:masterClrMapping/>
  </p:clrMapOvr>
  <p:transition spd="med" advTm="3000">
    <p:circl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08B08-4B0D-4236-B37C-051869C6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безпеки </a:t>
            </a:r>
            <a:b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 руху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593502A-E8F8-4CCB-AB91-4CE5509F6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654549"/>
            <a:ext cx="3650580" cy="20534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05313-1DB5-4BCC-B0B1-668B6DB43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73" y="1518223"/>
            <a:ext cx="1730312" cy="3076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7F94BD-4201-4F74-A574-798630CC1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2426801"/>
            <a:ext cx="3960440" cy="22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0198"/>
      </p:ext>
    </p:extLst>
  </p:cSld>
  <p:clrMapOvr>
    <a:masterClrMapping/>
  </p:clrMapOvr>
  <p:transition spd="med" advTm="3000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9A757-FA0C-4F9F-B54B-59DDE48BE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до музею </a:t>
            </a:r>
            <a:b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Марка Вовчка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BE6564C-31AB-4C69-B391-FACF711AF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98" y="4311612"/>
            <a:ext cx="3008461" cy="225634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45E3B-BA59-4972-8A75-E14A79546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62" y="1856781"/>
            <a:ext cx="2612332" cy="1959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21A5CF-7BD9-4508-BA89-44BFDA5AD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3029000" cy="22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2077"/>
      </p:ext>
    </p:extLst>
  </p:cSld>
  <p:clrMapOvr>
    <a:masterClrMapping/>
  </p:clrMapOvr>
  <p:transition spd="med" advTm="3000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5C0D5-CDFF-48F0-B039-C62D8C93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 Останнього дзвоника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72D9290-4848-4B76-AEBF-418CBCC30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32" y="2969245"/>
            <a:ext cx="2129284" cy="283904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74917C-8CC5-451C-AA35-A7CE0FC7E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686" y="5370517"/>
            <a:ext cx="1918927" cy="1439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24DD55-F1EE-4855-B25D-23B182200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0" y="1291333"/>
            <a:ext cx="2961680" cy="22212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7B4472-A1A4-4F9C-ACC6-50DC4DC57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94" y="4293096"/>
            <a:ext cx="1512168" cy="20162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127B9B-0D1F-4657-B33D-DD86EE093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01" y="1510875"/>
            <a:ext cx="2269468" cy="17021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6DD13B-32C1-4475-BDAE-D224F8A432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01" y="3678978"/>
            <a:ext cx="2269468" cy="17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70335"/>
      </p:ext>
    </p:extLst>
  </p:cSld>
  <p:clrMapOvr>
    <a:masterClrMapping/>
  </p:clrMapOvr>
  <p:transition spd="med" advTm="3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14891"/>
            <a:ext cx="4464496" cy="257501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</a:t>
            </a:r>
            <a:b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вихователів дитячого садка</a:t>
            </a:r>
            <a:b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</a:t>
            </a:r>
            <a:r>
              <a:rPr lang="uk-UA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”</a:t>
            </a:r>
            <a:r>
              <a:rPr lang="uk-UA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Формування</a:t>
            </a: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підготовленої до життя</a:t>
            </a:r>
            <a:b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особистості,яка чітко орієнтується</a:t>
            </a:r>
            <a:b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 сучасних </a:t>
            </a:r>
            <a:r>
              <a:rPr lang="uk-UA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реаліях</a:t>
            </a:r>
            <a:r>
              <a:rPr lang="uk-UA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”</a:t>
            </a:r>
            <a:endParaRPr lang="uk-UA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" name="Содержимое 5" descr="20220601_104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780928"/>
            <a:ext cx="2849364" cy="379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4032448" cy="221825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 вчителів початкових класів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тема:”Реалізація</a:t>
            </a: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наскрізних ліній у початковій школі через інтеграцію інноваційних практик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 освітнє середовище”</a:t>
            </a:r>
            <a:endParaRPr lang="uk-UA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10" descr="IMG-d29b3348075e239327c9bbd34245621b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6024" y="2997200"/>
            <a:ext cx="4171951" cy="31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4104456" cy="200223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 вчителів </a:t>
            </a:r>
            <a:b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суспільно-гуманітарного циклу</a:t>
            </a:r>
            <a:b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тема:”Формування</a:t>
            </a: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20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компетентностей</a:t>
            </a:r>
            <a:r>
              <a:rPr lang="uk-UA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у школярів через організацію пізнавальної діяльності”</a:t>
            </a:r>
            <a:b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endParaRPr lang="uk-UA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4" descr="C:\Users\Zver\Desktop\IMG-7506070bd5dc5b750607d7e6274dd723-V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3502" y="2276872"/>
            <a:ext cx="3396729" cy="384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764704"/>
            <a:ext cx="3888432" cy="172819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Професійна спільнота вчителів 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природничо - математичного циклу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тема:” Формування в учнів предметних </a:t>
            </a:r>
            <a:r>
              <a:rPr lang="uk-UA" sz="18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компетентностей</a:t>
            </a: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шляхом розвитку самостійності і пізнавальної діяльності  та  створення умов </a:t>
            </a:r>
            <a:b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uk-UA" sz="1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для самореалізації  й саморозвитку особистості</a:t>
            </a:r>
            <a:r>
              <a:rPr lang="uk-UA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”</a:t>
            </a:r>
            <a:endParaRPr lang="uk-UA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Содержимое 4" descr="C:\Users\Zver\Desktop\P91204-1435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24944"/>
            <a:ext cx="2880320" cy="33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13" descr="C:\Users\Zver\Desktop\P91204-14370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96952"/>
            <a:ext cx="2801278" cy="324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circl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1352</Words>
  <Application>Microsoft Office PowerPoint</Application>
  <PresentationFormat>Екран (4:3)</PresentationFormat>
  <Paragraphs>254</Paragraphs>
  <Slides>58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58</vt:i4>
      </vt:variant>
    </vt:vector>
  </HeadingPairs>
  <TitlesOfParts>
    <vt:vector size="63" baseType="lpstr">
      <vt:lpstr>Arial</vt:lpstr>
      <vt:lpstr>Calibri</vt:lpstr>
      <vt:lpstr>Candara</vt:lpstr>
      <vt:lpstr>Times New Roman</vt:lpstr>
      <vt:lpstr>Тема Office</vt:lpstr>
      <vt:lpstr>Конференція  учасників освітнього процесу  Мисайлівської гімназії</vt:lpstr>
      <vt:lpstr>  Побудована у 1967 році. Проектна потужність школи - 390 місць. Площа території школи 21 000 м2 Має 11 класних кімнат.</vt:lpstr>
      <vt:lpstr>Науково-методична тема  над якою працюють педагоги   Мисайлівської  гімназії</vt:lpstr>
      <vt:lpstr>Працівники  Мисайлівської гімназії</vt:lpstr>
      <vt:lpstr>Освітній рівень  педагогів:</vt:lpstr>
      <vt:lpstr>Професійна спільнота  вихователів дитячого садка тема:”Формування підготовленої до життя  особистості,яка чітко орієнтується  в сучасних реаліях”</vt:lpstr>
      <vt:lpstr>Професійна спільнота вчителів початкових класів тема:”Реалізація наскрізних ліній у початковій школі через інтеграцію інноваційних практик  в освітнє середовище”</vt:lpstr>
      <vt:lpstr>Професійна спільнота вчителів  суспільно-гуманітарного циклу тема:”Формування компетентностей у школярів через організацію пізнавальної діяльності” </vt:lpstr>
      <vt:lpstr>Професійна спільнота вчителів  природничо - математичного циклу тема:” Формування в учнів предметних компетентностей шляхом розвитку самостійності і пізнавальної діяльності  та  створення умов  для самореалізації  й саморозвитку особистості”</vt:lpstr>
      <vt:lpstr>Професійна спільнота класних керівників тема:”Роль класних керівників у формуванні компетентної особистості учня  сучасними засобами навчання і виховання”</vt:lpstr>
      <vt:lpstr>Обласний майстер – клас з теми: «Розвиваємо дрібну моторику руки дитини, використовуючи вправи з нетрадиційними матеріалами» керівники: Т.Мазуренко,О.Сосюра </vt:lpstr>
      <vt:lpstr>У 2022-2023 навчальному році у Мисайлівській гімназії навчалося</vt:lpstr>
      <vt:lpstr>Переможці  конкурсів  2022 – 2023 н.р. </vt:lpstr>
      <vt:lpstr>Презентація PowerPoint</vt:lpstr>
      <vt:lpstr>Презентація PowerPoint</vt:lpstr>
      <vt:lpstr>Презентація PowerPoint</vt:lpstr>
      <vt:lpstr>Переможці ІІ етапу  Всеукраїнських учнівських олімпіад з базових дисциплін 2022– 2023 н. р. </vt:lpstr>
      <vt:lpstr>На особливому  обліку педагогічного колективу перебувають учні: </vt:lpstr>
      <vt:lpstr>Протягом навчального року було організовано  харчування учнів </vt:lpstr>
      <vt:lpstr>Використані кошти</vt:lpstr>
      <vt:lpstr>Наші будні   і  свята</vt:lpstr>
      <vt:lpstr>Участь у обласній краєзнавчій онлайн- конференції «Київщина козацька»</vt:lpstr>
      <vt:lpstr>Диктант національної єдності (онлайн)</vt:lpstr>
      <vt:lpstr>Міні-вистава до Різдва Христового</vt:lpstr>
      <vt:lpstr>Обереги і окопні свічки для військових</vt:lpstr>
      <vt:lpstr>Безпека у житті</vt:lpstr>
      <vt:lpstr>Тренінг «Обери майбутнє»</vt:lpstr>
      <vt:lpstr>День пам’яті героїв Небесної Сотні</vt:lpstr>
      <vt:lpstr>Шевченківські дні</vt:lpstr>
      <vt:lpstr>Презентація книги  «Тарас Силенко,співець  непримиренної України»</vt:lpstr>
      <vt:lpstr>Ярмарка  «Купи смаколик-задонать на ЗСУ»</vt:lpstr>
      <vt:lpstr>День пам’яті і примирення</vt:lpstr>
      <vt:lpstr>День Європи</vt:lpstr>
      <vt:lpstr>Вшануванні Дня пам”яті героїв Крут</vt:lpstr>
      <vt:lpstr>Моторошні дні в історії українського народу. Голодомор 1932-1933 рр</vt:lpstr>
      <vt:lpstr>Афганістан болить в моїй душі…</vt:lpstr>
      <vt:lpstr>Всеукраїнська акція 16 днів  проти насилля</vt:lpstr>
      <vt:lpstr>Участь рою “Мисайлівські осавули”у заходах з нагоди відзначення річниці від дня народження Лесі Українки</vt:lpstr>
      <vt:lpstr>Міжнародний День Миру</vt:lpstr>
      <vt:lpstr>День фізичної культури та спорту</vt:lpstr>
      <vt:lpstr>Вшанування Героїв  Небесної сотні</vt:lpstr>
      <vt:lpstr>День Соборності України</vt:lpstr>
      <vt:lpstr>День писемності і мови</vt:lpstr>
      <vt:lpstr>Написання Всеукраїнського радіодиктанту національної єдності</vt:lpstr>
      <vt:lpstr>День української хустки</vt:lpstr>
      <vt:lpstr>акція “Годівничка”</vt:lpstr>
      <vt:lpstr>Створення оберегів для захисників України</vt:lpstr>
      <vt:lpstr>Участь у патріотичному конкурсі Сокіл «Джура»</vt:lpstr>
      <vt:lpstr>Заняття з природознавства на тему: "Все живе хоче пити" </vt:lpstr>
      <vt:lpstr>День вишиванки в  дитячому садочку</vt:lpstr>
      <vt:lpstr>День захисту дітей</vt:lpstr>
      <vt:lpstr>День вшанування дітей , які загинули в наслідок  російської агресії</vt:lpstr>
      <vt:lpstr>Єдиний урок у класі  безпеки</vt:lpstr>
      <vt:lpstr>День Героїв України</vt:lpstr>
      <vt:lpstr>День вишиванки</vt:lpstr>
      <vt:lpstr>Тиждень безпеки  дорожнього руху</vt:lpstr>
      <vt:lpstr>Екскурсія до музею  Марка Вовчка</vt:lpstr>
      <vt:lpstr>Свято Останнього дзвоника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Конференція  учасників навчально-виховного процесу  Мисайлівської гімназії</dc:title>
  <dc:creator>Спільний</dc:creator>
  <cp:lastModifiedBy>Administrator</cp:lastModifiedBy>
  <cp:revision>55</cp:revision>
  <dcterms:created xsi:type="dcterms:W3CDTF">2022-05-31T09:24:17Z</dcterms:created>
  <dcterms:modified xsi:type="dcterms:W3CDTF">2023-06-06T20:46:03Z</dcterms:modified>
</cp:coreProperties>
</file>