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0" r:id="rId3"/>
    <p:sldId id="257" r:id="rId4"/>
    <p:sldId id="258" r:id="rId5"/>
    <p:sldId id="259" r:id="rId6"/>
    <p:sldId id="260" r:id="rId7"/>
    <p:sldId id="261" r:id="rId8"/>
    <p:sldId id="262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1" r:id="rId25"/>
    <p:sldId id="280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3" r:id="rId55"/>
    <p:sldId id="311" r:id="rId56"/>
    <p:sldId id="312" r:id="rId57"/>
    <p:sldId id="314" r:id="rId5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104" autoAdjust="0"/>
  </p:normalViewPr>
  <p:slideViewPr>
    <p:cSldViewPr>
      <p:cViewPr varScale="1">
        <p:scale>
          <a:sx n="114" d="100"/>
          <a:sy n="114" d="100"/>
        </p:scale>
        <p:origin x="152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3000"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3000"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3000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3000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3000"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3000"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3000"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3000"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3000"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3000"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3000"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04.06.2022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Tm="3000">
    <p:circl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613795655_1-p-fon-dlya-prezentatsii-v-ukrainskom-stile-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28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Конференція</a:t>
            </a:r>
            <a:br>
              <a:rPr lang="uk-UA" sz="28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</a:br>
            <a:r>
              <a:rPr lang="uk-UA" sz="28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 учасників освітнього процесу</a:t>
            </a:r>
            <a:br>
              <a:rPr lang="uk-UA" sz="28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</a:br>
            <a:r>
              <a:rPr lang="uk-UA" sz="28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 </a:t>
            </a:r>
            <a:r>
              <a:rPr lang="uk-UA" sz="2800" b="1" i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Мисайлівської</a:t>
            </a:r>
            <a:r>
              <a:rPr lang="uk-UA" sz="28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 гімназії</a:t>
            </a:r>
            <a:endParaRPr lang="uk-UA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5" name="Рисунок 4" descr="FB_IMG_16539889035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8144" y="2060848"/>
            <a:ext cx="3024336" cy="4273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FB_IMG_165398888862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75656" y="1628800"/>
            <a:ext cx="4320480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3000">
    <p:circl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Працівники </a:t>
            </a:r>
            <a:r>
              <a:rPr lang="uk-UA" b="1" i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Мисайлівської</a:t>
            </a:r>
            <a:r>
              <a:rPr lang="uk-UA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 гімназії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    Кількість працівників,</a:t>
            </a:r>
            <a:br>
              <a:rPr lang="uk-UA" dirty="0">
                <a:latin typeface="Times New Roman" pitchFamily="18" charset="0"/>
                <a:cs typeface="Times New Roman" pitchFamily="18" charset="0"/>
              </a:rPr>
            </a:br>
            <a:r>
              <a:rPr lang="uk-UA" dirty="0">
                <a:latin typeface="Times New Roman" pitchFamily="18" charset="0"/>
                <a:cs typeface="Times New Roman" pitchFamily="18" charset="0"/>
              </a:rPr>
              <a:t>які працюють  у закладі-32</a:t>
            </a:r>
            <a:br>
              <a:rPr lang="uk-UA" dirty="0">
                <a:latin typeface="Times New Roman" pitchFamily="18" charset="0"/>
                <a:cs typeface="Times New Roman" pitchFamily="18" charset="0"/>
              </a:rPr>
            </a:br>
            <a:r>
              <a:rPr lang="uk-UA" dirty="0">
                <a:latin typeface="Times New Roman" pitchFamily="18" charset="0"/>
                <a:cs typeface="Times New Roman" pitchFamily="18" charset="0"/>
              </a:rPr>
              <a:t>Педагогічні працівники-21</a:t>
            </a:r>
            <a:br>
              <a:rPr lang="uk-UA" dirty="0">
                <a:latin typeface="Times New Roman" pitchFamily="18" charset="0"/>
                <a:cs typeface="Times New Roman" pitchFamily="18" charset="0"/>
              </a:rPr>
            </a:br>
            <a:r>
              <a:rPr lang="uk-UA" dirty="0">
                <a:latin typeface="Times New Roman" pitchFamily="18" charset="0"/>
                <a:cs typeface="Times New Roman" pitchFamily="18" charset="0"/>
              </a:rPr>
              <a:t>Обслуговуючий персонал-11</a:t>
            </a:r>
            <a:endParaRPr lang="uk-UA" dirty="0"/>
          </a:p>
        </p:txBody>
      </p:sp>
    </p:spTree>
  </p:cSld>
  <p:clrMapOvr>
    <a:masterClrMapping/>
  </p:clrMapOvr>
  <p:transition spd="med" advTm="3000">
    <p:circl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40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Освітній рівень педагогів: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80729"/>
            <a:ext cx="8229600" cy="2880319"/>
          </a:xfrm>
        </p:spPr>
        <p:txBody>
          <a:bodyPr>
            <a:normAutofit fontScale="77500" lnSpcReduction="20000"/>
          </a:bodyPr>
          <a:lstStyle/>
          <a:p>
            <a:pPr marL="360363" indent="0" algn="just" fontAlgn="base">
              <a:spcBef>
                <a:spcPct val="0"/>
              </a:spcBef>
              <a:spcAft>
                <a:spcPct val="0"/>
              </a:spcAft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Вища освіта -19 осіб ;</a:t>
            </a:r>
          </a:p>
          <a:p>
            <a:pPr marL="360363" indent="0" algn="just" fontAlgn="base">
              <a:spcBef>
                <a:spcPct val="0"/>
              </a:spcBef>
              <a:spcAft>
                <a:spcPct val="0"/>
              </a:spcAft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Середня спеціальна освіта – 1 особа. </a:t>
            </a:r>
          </a:p>
          <a:p>
            <a:pPr marL="360363" indent="0" algn="just" fontAlgn="base">
              <a:spcBef>
                <a:spcPct val="0"/>
              </a:spcBef>
              <a:spcAft>
                <a:spcPct val="0"/>
              </a:spcAft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«Спеціаліст вищої категорії» - 12 осіб;</a:t>
            </a:r>
            <a:endParaRPr lang="uk-UA" u="sng" dirty="0">
              <a:latin typeface="Times New Roman" pitchFamily="18" charset="0"/>
              <a:cs typeface="Times New Roman" pitchFamily="18" charset="0"/>
            </a:endParaRPr>
          </a:p>
          <a:p>
            <a:pPr marL="360363" indent="0" algn="just" fontAlgn="base">
              <a:spcBef>
                <a:spcPct val="0"/>
              </a:spcBef>
              <a:spcAft>
                <a:spcPct val="0"/>
              </a:spcAft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«Спеціаліст І категорії» - 3 особи; </a:t>
            </a:r>
          </a:p>
          <a:p>
            <a:pPr marL="360363" indent="0" algn="just" fontAlgn="base">
              <a:spcBef>
                <a:spcPct val="0"/>
              </a:spcBef>
              <a:spcAft>
                <a:spcPct val="0"/>
              </a:spcAft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«Спеціаліст ІІ категорії» -3особи;</a:t>
            </a:r>
          </a:p>
          <a:p>
            <a:pPr marL="360363" indent="0" algn="just" fontAlgn="base">
              <a:spcBef>
                <a:spcPct val="0"/>
              </a:spcBef>
              <a:spcAft>
                <a:spcPct val="0"/>
              </a:spcAft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 «Спеціаліст» - 3  особи. </a:t>
            </a:r>
          </a:p>
          <a:p>
            <a:pPr marL="360363" indent="0" algn="just" fontAlgn="base">
              <a:spcBef>
                <a:spcPct val="0"/>
              </a:spcBef>
              <a:spcAft>
                <a:spcPct val="0"/>
              </a:spcAft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«Вчитель-методист» - 1 особа. </a:t>
            </a:r>
          </a:p>
          <a:p>
            <a:pPr marL="360363" indent="0" algn="just" fontAlgn="base">
              <a:spcBef>
                <a:spcPct val="0"/>
              </a:spcBef>
              <a:spcAft>
                <a:spcPct val="0"/>
              </a:spcAft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«Вихователь-методист» - 1 особа.</a:t>
            </a:r>
          </a:p>
          <a:p>
            <a:pPr marL="360363" indent="0" algn="just" fontAlgn="base">
              <a:spcBef>
                <a:spcPct val="0"/>
              </a:spcBef>
              <a:spcAft>
                <a:spcPct val="0"/>
              </a:spcAft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 «Старший учитель» - 3особи.</a:t>
            </a:r>
          </a:p>
        </p:txBody>
      </p:sp>
      <p:pic>
        <p:nvPicPr>
          <p:cNvPr id="4" name="Рисунок 3" descr="20220531_1314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4005064"/>
            <a:ext cx="6134100" cy="1933575"/>
          </a:xfrm>
          <a:prstGeom prst="rect">
            <a:avLst/>
          </a:prstGeom>
        </p:spPr>
      </p:pic>
    </p:spTree>
  </p:cSld>
  <p:clrMapOvr>
    <a:masterClrMapping/>
  </p:clrMapOvr>
  <p:transition spd="med" advTm="3000">
    <p:circl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40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Учитель року -2022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pPr algn="ctr"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Вчитель правознавства </a:t>
            </a:r>
          </a:p>
          <a:p>
            <a:pPr algn="ctr">
              <a:buNone/>
            </a:pP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Гутніченко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Валентина Василівна</a:t>
            </a:r>
          </a:p>
        </p:txBody>
      </p:sp>
      <p:pic>
        <p:nvPicPr>
          <p:cNvPr id="4" name="Рисунок 3" descr="20220531_1538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2420888"/>
            <a:ext cx="5819775" cy="3752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3000">
    <p:circl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36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Учасник обласної педагогічної студії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    А.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Рябченко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вчитель образотворчого мистецтва</a:t>
            </a:r>
          </a:p>
          <a:p>
            <a:pPr algn="ctr"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k-UA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Тема: “Формування предметних </a:t>
            </a:r>
            <a:r>
              <a:rPr lang="uk-UA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компетентностей</a:t>
            </a:r>
            <a:r>
              <a:rPr lang="uk-UA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в мистецькому</a:t>
            </a:r>
          </a:p>
          <a:p>
            <a:pPr algn="ctr">
              <a:buNone/>
            </a:pPr>
            <a:r>
              <a:rPr lang="uk-UA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освітньому процесі”</a:t>
            </a:r>
          </a:p>
        </p:txBody>
      </p:sp>
    </p:spTree>
  </p:cSld>
  <p:clrMapOvr>
    <a:masterClrMapping/>
  </p:clrMapOvr>
  <p:transition spd="med" advTm="3000">
    <p:circl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36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Учасники обласних майстер-класів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k-UA" sz="2400" b="1" i="1" dirty="0">
                <a:latin typeface="Times New Roman" pitchFamily="18" charset="0"/>
                <a:cs typeface="Times New Roman" pitchFamily="18" charset="0"/>
              </a:rPr>
              <a:t>В.</a:t>
            </a:r>
            <a:r>
              <a:rPr lang="uk-UA" sz="2400" b="1" i="1" dirty="0" err="1">
                <a:latin typeface="Times New Roman" pitchFamily="18" charset="0"/>
                <a:cs typeface="Times New Roman" pitchFamily="18" charset="0"/>
              </a:rPr>
              <a:t>Гутніченко</a:t>
            </a:r>
            <a:r>
              <a:rPr lang="uk-UA" sz="2400" b="1" i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    тема: </a:t>
            </a:r>
            <a:r>
              <a:rPr lang="uk-UA" sz="2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“Організація</a:t>
            </a:r>
            <a:r>
              <a:rPr lang="uk-UA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освітнього процесу із використанням технологій дистанційного </a:t>
            </a:r>
            <a:r>
              <a:rPr lang="uk-UA" sz="2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навчання.”</a:t>
            </a:r>
            <a:r>
              <a:rPr lang="uk-UA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“ Використання технологій критичного мислення на уроках </a:t>
            </a:r>
            <a:r>
              <a:rPr lang="uk-UA" sz="2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географії”</a:t>
            </a:r>
            <a:endParaRPr lang="uk-UA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17463">
              <a:buNone/>
            </a:pPr>
            <a:r>
              <a:rPr lang="uk-UA" sz="2400" b="1" i="1" dirty="0">
                <a:latin typeface="Times New Roman" pitchFamily="18" charset="0"/>
                <a:cs typeface="Times New Roman" pitchFamily="18" charset="0"/>
              </a:rPr>
              <a:t>О.</a:t>
            </a:r>
            <a:r>
              <a:rPr lang="uk-UA" sz="2400" b="1" i="1" dirty="0" err="1">
                <a:latin typeface="Times New Roman" pitchFamily="18" charset="0"/>
                <a:cs typeface="Times New Roman" pitchFamily="18" charset="0"/>
              </a:rPr>
              <a:t>Шіяненко</a:t>
            </a:r>
            <a:endParaRPr lang="uk-UA" sz="2400" b="1" i="1" dirty="0">
              <a:latin typeface="Times New Roman" pitchFamily="18" charset="0"/>
              <a:cs typeface="Times New Roman" pitchFamily="18" charset="0"/>
            </a:endParaRPr>
          </a:p>
          <a:p>
            <a:pPr indent="17463">
              <a:buNone/>
            </a:pP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тема: </a:t>
            </a:r>
            <a:r>
              <a:rPr lang="uk-UA" sz="2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“Цифрові</a:t>
            </a:r>
            <a:r>
              <a:rPr lang="uk-UA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освітні ресурси на уроках </a:t>
            </a:r>
            <a:r>
              <a:rPr lang="uk-UA" sz="2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математики”</a:t>
            </a:r>
            <a:endParaRPr lang="uk-UA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17463">
              <a:buNone/>
            </a:pPr>
            <a:r>
              <a:rPr lang="uk-UA" sz="2400" b="1" i="1" dirty="0">
                <a:latin typeface="Times New Roman" pitchFamily="18" charset="0"/>
                <a:cs typeface="Times New Roman" pitchFamily="18" charset="0"/>
              </a:rPr>
              <a:t>І.</a:t>
            </a:r>
            <a:r>
              <a:rPr lang="uk-UA" sz="2400" b="1" i="1" dirty="0" err="1">
                <a:latin typeface="Times New Roman" pitchFamily="18" charset="0"/>
                <a:cs typeface="Times New Roman" pitchFamily="18" charset="0"/>
              </a:rPr>
              <a:t>Кисляченко</a:t>
            </a:r>
            <a:r>
              <a:rPr lang="uk-UA" sz="2400" b="1" i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indent="17463">
              <a:buNone/>
            </a:pP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тема</a:t>
            </a:r>
            <a:r>
              <a:rPr lang="uk-UA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uk-UA" sz="2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“Розвиток</a:t>
            </a:r>
            <a:r>
              <a:rPr lang="uk-UA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емоційного інтелекту як важливої складової особистості сучасної </a:t>
            </a:r>
            <a:r>
              <a:rPr lang="uk-UA" sz="2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людини”</a:t>
            </a:r>
            <a:r>
              <a:rPr lang="uk-UA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17463">
              <a:buNone/>
            </a:pPr>
            <a:r>
              <a:rPr lang="uk-UA" sz="2400" b="1" i="1" dirty="0">
                <a:latin typeface="Times New Roman" pitchFamily="18" charset="0"/>
                <a:cs typeface="Times New Roman" pitchFamily="18" charset="0"/>
              </a:rPr>
              <a:t>Н.Петренко</a:t>
            </a:r>
            <a:r>
              <a:rPr lang="uk-UA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учасник міжнародного </a:t>
            </a:r>
            <a:r>
              <a:rPr lang="uk-UA" sz="2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вебінару</a:t>
            </a:r>
            <a:r>
              <a:rPr lang="uk-UA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вчителів англійської мови “</a:t>
            </a:r>
            <a:r>
              <a:rPr lang="en-US" sz="2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MacMslan</a:t>
            </a:r>
            <a:r>
              <a:rPr lang="uk-UA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indent="17463">
              <a:buNone/>
            </a:pPr>
            <a:r>
              <a:rPr lang="uk-UA" sz="2400" b="1" i="1" dirty="0" err="1">
                <a:latin typeface="Times New Roman" pitchFamily="18" charset="0"/>
                <a:cs typeface="Times New Roman" pitchFamily="18" charset="0"/>
              </a:rPr>
              <a:t>І.Нестеренко</a:t>
            </a:r>
            <a:r>
              <a:rPr lang="uk-UA" sz="24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400" b="1" i="1" dirty="0" err="1">
                <a:latin typeface="Times New Roman" pitchFamily="18" charset="0"/>
                <a:cs typeface="Times New Roman" pitchFamily="18" charset="0"/>
              </a:rPr>
              <a:t>Н.Наруцька</a:t>
            </a:r>
            <a:r>
              <a:rPr lang="uk-UA" sz="24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400" b="1" i="1" dirty="0" err="1">
                <a:latin typeface="Times New Roman" pitchFamily="18" charset="0"/>
                <a:cs typeface="Times New Roman" pitchFamily="18" charset="0"/>
              </a:rPr>
              <a:t>Л.Рябченко</a:t>
            </a:r>
            <a:r>
              <a:rPr lang="uk-UA" sz="2400" b="1" i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indent="17463">
              <a:buNone/>
            </a:pP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тема: </a:t>
            </a:r>
            <a:r>
              <a:rPr lang="uk-UA" sz="2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“Сучасні</a:t>
            </a:r>
            <a:r>
              <a:rPr lang="uk-UA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підходи до реалізації концептуальних засад Нової української школи через упровадження МПТ “ </a:t>
            </a:r>
            <a:r>
              <a:rPr lang="uk-UA" sz="2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ПіснеЗнайко””</a:t>
            </a:r>
            <a:r>
              <a:rPr lang="uk-UA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endParaRPr lang="uk-UA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uk-UA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3000">
    <p:circl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36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Переможці  конкурсів  2021 – 2022 </a:t>
            </a:r>
            <a:r>
              <a:rPr lang="uk-UA" sz="3600" b="1" i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н.р</a:t>
            </a:r>
            <a:r>
              <a:rPr lang="uk-UA" sz="36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.</a:t>
            </a:r>
            <a:br>
              <a:rPr lang="uk-UA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uk-UA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692698"/>
          <a:ext cx="8229600" cy="59785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4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334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51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344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65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latin typeface="Times New Roman"/>
                          <a:ea typeface="Calibri"/>
                          <a:cs typeface="Times New Roman"/>
                        </a:rPr>
                        <a:t>№ з/п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latin typeface="Times New Roman"/>
                          <a:ea typeface="Calibri"/>
                          <a:cs typeface="Times New Roman"/>
                        </a:rPr>
                        <a:t>Прізвище та ім’я учня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latin typeface="Times New Roman"/>
                          <a:ea typeface="Calibri"/>
                          <a:cs typeface="Times New Roman"/>
                        </a:rPr>
                        <a:t>Назва конкурсу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latin typeface="Times New Roman"/>
                          <a:ea typeface="Calibri"/>
                          <a:cs typeface="Times New Roman"/>
                        </a:rPr>
                        <a:t>Клас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керівник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36324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dirty="0">
                          <a:latin typeface="Times New Roman"/>
                          <a:ea typeface="Calibri"/>
                          <a:cs typeface="Times New Roman"/>
                        </a:rPr>
                        <a:t>1.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Calibri"/>
                          <a:cs typeface="Times New Roman"/>
                        </a:rPr>
                        <a:t>Лінська Владислава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13660" algn="l"/>
                        </a:tabLst>
                      </a:pPr>
                      <a:r>
                        <a:rPr lang="uk-UA" sz="1400" i="1" dirty="0">
                          <a:latin typeface="Times New Roman"/>
                          <a:ea typeface="Calibri"/>
                          <a:cs typeface="Times New Roman"/>
                        </a:rPr>
                        <a:t>Територіальний етап Всеукраїнського конкурсу робіт юних фотоаматорів «Моя Україно!»:</a:t>
                      </a:r>
                      <a:r>
                        <a:rPr lang="uk-UA" sz="1400" b="1" i="1" dirty="0">
                          <a:latin typeface="Times New Roman"/>
                          <a:ea typeface="Calibri"/>
                          <a:cs typeface="Times New Roman"/>
                        </a:rPr>
                        <a:t> 	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indent="209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i="1" dirty="0">
                          <a:latin typeface="Times New Roman"/>
                          <a:ea typeface="Calibri"/>
                          <a:cs typeface="Times New Roman"/>
                        </a:rPr>
                        <a:t>за напрямом «Натюрморт»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indent="209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i="1" dirty="0">
                          <a:latin typeface="Times New Roman"/>
                          <a:ea typeface="Calibri"/>
                          <a:cs typeface="Times New Roman"/>
                        </a:rPr>
                        <a:t>І вікова категорія за роботу «Краса польових квітів»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i="1" dirty="0">
                          <a:latin typeface="Times New Roman"/>
                          <a:ea typeface="Calibri"/>
                          <a:cs typeface="Times New Roman"/>
                        </a:rPr>
                        <a:t>за напрямом «Портрет»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i="1" dirty="0">
                          <a:latin typeface="Times New Roman"/>
                          <a:ea typeface="Calibri"/>
                          <a:cs typeface="Times New Roman"/>
                        </a:rPr>
                        <a:t>І вікова категорія за роботу «Погляд в морську далечінь»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Calibri"/>
                          <a:cs typeface="Times New Roman"/>
                        </a:rPr>
                        <a:t>А.</a:t>
                      </a:r>
                      <a:r>
                        <a:rPr lang="uk-UA" sz="1400" dirty="0" err="1">
                          <a:latin typeface="Times New Roman"/>
                          <a:ea typeface="Calibri"/>
                          <a:cs typeface="Times New Roman"/>
                        </a:rPr>
                        <a:t>Рябченко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61837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dirty="0">
                          <a:latin typeface="Times New Roman"/>
                          <a:ea typeface="Calibri"/>
                          <a:cs typeface="Times New Roman"/>
                        </a:rPr>
                        <a:t>2.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Calibri"/>
                          <a:cs typeface="Times New Roman"/>
                        </a:rPr>
                        <a:t>Джаламага Анастасія, 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86405" algn="ctr"/>
                          <a:tab pos="5972810" algn="r"/>
                        </a:tabLst>
                      </a:pPr>
                      <a:r>
                        <a:rPr lang="uk-UA" sz="1400" i="1">
                          <a:latin typeface="Times New Roman"/>
                          <a:ea typeface="Calibri"/>
                          <a:cs typeface="Times New Roman"/>
                        </a:rPr>
                        <a:t>Територіальний етап 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i="1">
                          <a:latin typeface="Times New Roman"/>
                          <a:ea typeface="Calibri"/>
                          <a:cs typeface="Times New Roman"/>
                        </a:rPr>
                        <a:t>Всеукраїнської виставки-конкурсу «Український сувенір»</a:t>
                      </a:r>
                      <a:r>
                        <a:rPr lang="uk-UA" sz="140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uk-UA" sz="1400" b="1">
                          <a:latin typeface="Times New Roman"/>
                          <a:ea typeface="Calibri"/>
                          <a:cs typeface="Times New Roman"/>
                        </a:rPr>
                        <a:t>ІІ вікова категорія </a:t>
                      </a:r>
                      <a:r>
                        <a:rPr lang="uk-UA" sz="1400">
                          <a:latin typeface="Times New Roman"/>
                          <a:ea typeface="Calibri"/>
                          <a:cs typeface="Times New Roman"/>
                        </a:rPr>
                        <a:t>за роботу «Чаша побуту»,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Calibri"/>
                          <a:cs typeface="Times New Roman"/>
                        </a:rPr>
                        <a:t>А.</a:t>
                      </a:r>
                      <a:r>
                        <a:rPr lang="uk-UA" sz="1400" dirty="0" err="1">
                          <a:latin typeface="Times New Roman"/>
                          <a:ea typeface="Calibri"/>
                          <a:cs typeface="Times New Roman"/>
                        </a:rPr>
                        <a:t>Рябченко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 advTm="3000">
    <p:circl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260648"/>
          <a:ext cx="8229600" cy="63367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64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164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344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723838">
                <a:tc rowSpan="2"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dirty="0">
                          <a:latin typeface="Times New Roman"/>
                          <a:ea typeface="Calibri"/>
                          <a:cs typeface="Times New Roman"/>
                        </a:rPr>
                        <a:t>3.</a:t>
                      </a: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Calibri"/>
                          <a:cs typeface="Times New Roman"/>
                        </a:rPr>
                        <a:t>Коляда Даша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i="1" dirty="0">
                          <a:latin typeface="Times New Roman"/>
                          <a:ea typeface="Calibri"/>
                          <a:cs typeface="Times New Roman"/>
                        </a:rPr>
                        <a:t>ІІ етап </a:t>
                      </a:r>
                      <a:r>
                        <a:rPr lang="en-US" sz="1400" i="1" dirty="0">
                          <a:latin typeface="Times New Roman"/>
                          <a:ea typeface="Calibri"/>
                          <a:cs typeface="Times New Roman"/>
                        </a:rPr>
                        <a:t>XX</a:t>
                      </a:r>
                      <a:r>
                        <a:rPr lang="uk-UA" sz="1400" i="1" dirty="0">
                          <a:latin typeface="Times New Roman"/>
                          <a:ea typeface="Calibri"/>
                          <a:cs typeface="Times New Roman"/>
                        </a:rPr>
                        <a:t>ІІ  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i="1" dirty="0">
                          <a:latin typeface="Times New Roman"/>
                          <a:ea typeface="Calibri"/>
                          <a:cs typeface="Times New Roman"/>
                        </a:rPr>
                        <a:t>Міжнародного конкурсу з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i="1" dirty="0">
                          <a:latin typeface="Times New Roman"/>
                          <a:ea typeface="Calibri"/>
                          <a:cs typeface="Times New Roman"/>
                        </a:rPr>
                        <a:t>української мови імені Петра </a:t>
                      </a:r>
                      <a:r>
                        <a:rPr lang="uk-UA" sz="1400" i="1" dirty="0" err="1">
                          <a:latin typeface="Times New Roman"/>
                          <a:ea typeface="Calibri"/>
                          <a:cs typeface="Times New Roman"/>
                        </a:rPr>
                        <a:t>Яцика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Calibri"/>
                          <a:cs typeface="Times New Roman"/>
                        </a:rPr>
                        <a:t>Л.Коляда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55556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uk-UA" sz="1400" b="1" kern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ІІ етап </a:t>
                      </a:r>
                      <a:r>
                        <a:rPr lang="en-US" sz="1400" b="1" kern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X</a:t>
                      </a:r>
                      <a:r>
                        <a:rPr lang="uk-UA" sz="1400" b="1" kern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ІІ Міжнародного</a:t>
                      </a:r>
                    </a:p>
                    <a:p>
                      <a:pPr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uk-UA" sz="1400" b="1" kern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мовно-літературного конкурсу</a:t>
                      </a:r>
                    </a:p>
                    <a:p>
                      <a:pPr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uk-UA" sz="1400" b="1" kern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учнівської молоді імені Тараса Шевченка</a:t>
                      </a: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573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Calibri"/>
                          <a:cs typeface="Times New Roman"/>
                        </a:rPr>
                        <a:t>4.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Calibri"/>
                          <a:cs typeface="Times New Roman"/>
                        </a:rPr>
                        <a:t>Пустовойт Максим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i="1">
                          <a:latin typeface="Times New Roman"/>
                          <a:ea typeface="Times New Roman"/>
                          <a:cs typeface="Times New Roman"/>
                        </a:rPr>
                        <a:t>Територіальний етап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i="1">
                          <a:latin typeface="Times New Roman"/>
                          <a:ea typeface="Calibri"/>
                          <a:cs typeface="Times New Roman"/>
                        </a:rPr>
                        <a:t>Всеукраїнської краєзнавчої експедиції 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i="1">
                          <a:latin typeface="Times New Roman"/>
                          <a:ea typeface="Calibri"/>
                          <a:cs typeface="Times New Roman"/>
                        </a:rPr>
                        <a:t>учнівської молоді «Моя Батьківщина – Україна»</a:t>
                      </a:r>
                      <a:r>
                        <a:rPr lang="uk-UA" sz="1400" b="1" i="1">
                          <a:latin typeface="Times New Roman"/>
                          <a:ea typeface="Calibri"/>
                          <a:cs typeface="Times New Roman"/>
                        </a:rPr>
                        <a:t> за напрямом «Географія рідного краю»:</a:t>
                      </a:r>
                      <a:r>
                        <a:rPr lang="uk-UA" sz="1400">
                          <a:latin typeface="Times New Roman"/>
                          <a:ea typeface="Calibri"/>
                          <a:cs typeface="Times New Roman"/>
                        </a:rPr>
                        <a:t> за роботу </a:t>
                      </a:r>
                      <a:r>
                        <a:rPr lang="uk-UA" sz="1400" b="1" i="1">
                          <a:latin typeface="Times New Roman"/>
                          <a:ea typeface="Calibri"/>
                          <a:cs typeface="Times New Roman"/>
                        </a:rPr>
                        <a:t>«Характеристика кліматичних ресурсів України для використання в електроенергетиці»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Calibri"/>
                          <a:cs typeface="Times New Roman"/>
                        </a:rPr>
                        <a:t>В.</a:t>
                      </a:r>
                      <a:r>
                        <a:rPr lang="uk-UA" sz="1400" dirty="0" err="1">
                          <a:latin typeface="Times New Roman"/>
                          <a:ea typeface="Calibri"/>
                          <a:cs typeface="Times New Roman"/>
                        </a:rPr>
                        <a:t>Гутніченко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 advTm="3000">
    <p:circl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67544" y="188641"/>
          <a:ext cx="8229600" cy="57955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0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324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888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5212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Calibri"/>
                          <a:cs typeface="Times New Roman"/>
                        </a:rPr>
                        <a:t>5.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latin typeface="Times New Roman"/>
                          <a:ea typeface="Calibri"/>
                          <a:cs typeface="Times New Roman"/>
                        </a:rPr>
                        <a:t>Самусенко</a:t>
                      </a:r>
                      <a:r>
                        <a:rPr lang="uk-UA" sz="1400" dirty="0">
                          <a:latin typeface="Times New Roman"/>
                          <a:ea typeface="Calibri"/>
                          <a:cs typeface="Times New Roman"/>
                        </a:rPr>
                        <a:t> Артем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i="1" dirty="0">
                          <a:latin typeface="Times New Roman"/>
                          <a:ea typeface="Calibri"/>
                          <a:cs typeface="Times New Roman"/>
                        </a:rPr>
                        <a:t>Територіальний етап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i="1" dirty="0">
                          <a:latin typeface="Times New Roman"/>
                          <a:ea typeface="Calibri"/>
                          <a:cs typeface="Times New Roman"/>
                        </a:rPr>
                        <a:t>Всеукраїнського конкурсу «Новорічна композиція»</a:t>
                      </a:r>
                      <a:r>
                        <a:rPr lang="uk-UA" sz="1400" b="1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uk-UA" sz="1400" b="1" i="1" dirty="0">
                          <a:latin typeface="Times New Roman"/>
                          <a:ea typeface="Calibri"/>
                          <a:cs typeface="Times New Roman"/>
                        </a:rPr>
                        <a:t>у номінації «Стилізована ялинка»</a:t>
                      </a:r>
                      <a:r>
                        <a:rPr lang="uk-UA" sz="1400" dirty="0">
                          <a:latin typeface="Times New Roman"/>
                          <a:ea typeface="Calibri"/>
                          <a:cs typeface="Times New Roman"/>
                        </a:rPr>
                        <a:t> за роботу «Незвичайна ялинка»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Calibri"/>
                          <a:cs typeface="Times New Roman"/>
                        </a:rPr>
                        <a:t>І.Нестеренко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8112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i="1" dirty="0">
                          <a:latin typeface="Times New Roman"/>
                          <a:ea typeface="Calibri"/>
                          <a:cs typeface="Times New Roman"/>
                        </a:rPr>
                        <a:t>Участь у ІІІ обласному етапі Всеукраїнського конкурсу «Новорічна композиція»</a:t>
                      </a:r>
                      <a:r>
                        <a:rPr lang="uk-UA" sz="1400" b="1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uk-UA" sz="1400" b="1" i="1" dirty="0">
                          <a:latin typeface="Times New Roman"/>
                          <a:ea typeface="Calibri"/>
                          <a:cs typeface="Times New Roman"/>
                        </a:rPr>
                        <a:t>у номінації «Стилізована ялинка»</a:t>
                      </a:r>
                      <a:r>
                        <a:rPr lang="uk-UA" sz="1400" dirty="0">
                          <a:latin typeface="Times New Roman"/>
                          <a:ea typeface="Calibri"/>
                          <a:cs typeface="Times New Roman"/>
                        </a:rPr>
                        <a:t> за роботу «Незвичайна ялинка»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21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Calibri"/>
                          <a:cs typeface="Times New Roman"/>
                        </a:rPr>
                        <a:t>6.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Calibri"/>
                          <a:cs typeface="Times New Roman"/>
                        </a:rPr>
                        <a:t>Гутніченко Еліза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i="1">
                          <a:latin typeface="Times New Roman"/>
                          <a:ea typeface="Calibri"/>
                          <a:cs typeface="Times New Roman"/>
                        </a:rPr>
                        <a:t>Територіальний етап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i="1">
                          <a:latin typeface="Times New Roman"/>
                          <a:ea typeface="Calibri"/>
                          <a:cs typeface="Times New Roman"/>
                        </a:rPr>
                        <a:t>Всеукраїнського конкурсу «Новорічна композиція»</a:t>
                      </a:r>
                      <a:r>
                        <a:rPr lang="uk-UA" sz="1400" b="1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uk-UA" sz="1400" b="1" i="1">
                          <a:latin typeface="Times New Roman"/>
                          <a:ea typeface="Calibri"/>
                          <a:cs typeface="Times New Roman"/>
                        </a:rPr>
                        <a:t>у номінації «Новорічний подарунок»</a:t>
                      </a:r>
                      <a:r>
                        <a:rPr lang="uk-UA" sz="1400">
                          <a:latin typeface="Times New Roman"/>
                          <a:ea typeface="Calibri"/>
                          <a:cs typeface="Times New Roman"/>
                        </a:rPr>
                        <a:t> за роботу «Новорічний сніговичок»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Calibri"/>
                          <a:cs typeface="Times New Roman"/>
                        </a:rPr>
                        <a:t>Л.</a:t>
                      </a:r>
                      <a:r>
                        <a:rPr lang="uk-UA" sz="1400" dirty="0" err="1">
                          <a:latin typeface="Times New Roman"/>
                          <a:ea typeface="Calibri"/>
                          <a:cs typeface="Times New Roman"/>
                        </a:rPr>
                        <a:t>Рябченко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1004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Calibri"/>
                          <a:cs typeface="Times New Roman"/>
                        </a:rPr>
                        <a:t>7.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Calibri"/>
                          <a:cs typeface="Times New Roman"/>
                        </a:rPr>
                        <a:t>Федюк Тимур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i="1">
                          <a:latin typeface="Times New Roman"/>
                          <a:ea typeface="Calibri"/>
                          <a:cs typeface="Times New Roman"/>
                        </a:rPr>
                        <a:t>Територіальний етап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i="1">
                          <a:latin typeface="Times New Roman"/>
                          <a:ea typeface="Calibri"/>
                          <a:cs typeface="Times New Roman"/>
                        </a:rPr>
                        <a:t>Всеукраїнського конкурсу «Новорічна композиція»</a:t>
                      </a:r>
                      <a:r>
                        <a:rPr lang="uk-UA" sz="1400" b="1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uk-UA" sz="1400" b="1" i="1">
                          <a:latin typeface="Times New Roman"/>
                          <a:ea typeface="Calibri"/>
                          <a:cs typeface="Times New Roman"/>
                        </a:rPr>
                        <a:t>у номінації «Новорічний подарунок»</a:t>
                      </a:r>
                      <a:r>
                        <a:rPr lang="uk-UA" sz="1400">
                          <a:latin typeface="Times New Roman"/>
                          <a:ea typeface="Calibri"/>
                          <a:cs typeface="Times New Roman"/>
                        </a:rPr>
                        <a:t> за роботу «Тигруля»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Calibri"/>
                          <a:cs typeface="Times New Roman"/>
                        </a:rPr>
                        <a:t>Л.Рябченко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11004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i="1">
                          <a:latin typeface="Times New Roman"/>
                          <a:ea typeface="Calibri"/>
                          <a:cs typeface="Times New Roman"/>
                        </a:rPr>
                        <a:t>Територіальний етап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i="1">
                          <a:latin typeface="Times New Roman"/>
                          <a:ea typeface="Calibri"/>
                          <a:cs typeface="Times New Roman"/>
                        </a:rPr>
                        <a:t>Всеукраїнського конкурсу дитячого малюнку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i="1">
                          <a:latin typeface="Times New Roman"/>
                          <a:ea typeface="Calibri"/>
                          <a:cs typeface="Times New Roman"/>
                        </a:rPr>
                        <a:t>та робіт декоративно-прикладної творчості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i="1">
                          <a:latin typeface="Times New Roman"/>
                          <a:ea typeface="Calibri"/>
                          <a:cs typeface="Times New Roman"/>
                        </a:rPr>
                        <a:t>на протипожежну та техногенну тематику</a:t>
                      </a:r>
                      <a:r>
                        <a:rPr lang="uk-UA" sz="1400" b="1">
                          <a:latin typeface="Times New Roman"/>
                          <a:ea typeface="Calibri"/>
                          <a:cs typeface="Times New Roman"/>
                        </a:rPr>
                        <a:t> в номінації «Декоративно-прикладна творчість»</a:t>
                      </a:r>
                      <a:r>
                        <a:rPr lang="uk-UA" sz="1400">
                          <a:latin typeface="Times New Roman"/>
                          <a:ea typeface="Calibri"/>
                          <a:cs typeface="Times New Roman"/>
                        </a:rPr>
                        <a:t> за роботу «Обережно, вогонь»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 advTm="3000">
    <p:circl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692696"/>
          <a:ext cx="8229600" cy="35283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64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884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064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6418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Calibri"/>
                          <a:cs typeface="Times New Roman"/>
                        </a:rPr>
                        <a:t>8.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Calibri"/>
                          <a:cs typeface="Times New Roman"/>
                        </a:rPr>
                        <a:t>Карленко</a:t>
                      </a:r>
                      <a:r>
                        <a:rPr lang="uk-UA" sz="1400" b="1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uk-UA" sz="1400">
                          <a:latin typeface="Times New Roman"/>
                          <a:ea typeface="Calibri"/>
                          <a:cs typeface="Times New Roman"/>
                        </a:rPr>
                        <a:t>Аліна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i="1">
                          <a:latin typeface="Times New Roman"/>
                          <a:ea typeface="Calibri"/>
                          <a:cs typeface="Times New Roman"/>
                        </a:rPr>
                        <a:t>Територіальний етап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i="1">
                          <a:latin typeface="Times New Roman"/>
                          <a:ea typeface="Calibri"/>
                          <a:cs typeface="Times New Roman"/>
                        </a:rPr>
                        <a:t>Всеукраїнського конкурсу «Новорічна композиція»</a:t>
                      </a:r>
                      <a:r>
                        <a:rPr lang="uk-UA" sz="1400" b="1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uk-UA" sz="1400" b="1" i="1">
                          <a:latin typeface="Times New Roman"/>
                          <a:ea typeface="Calibri"/>
                          <a:cs typeface="Times New Roman"/>
                        </a:rPr>
                        <a:t>у номінації «Новорічна композиція» </a:t>
                      </a:r>
                      <a:r>
                        <a:rPr lang="uk-UA" sz="1400" i="1">
                          <a:latin typeface="Times New Roman"/>
                          <a:ea typeface="Calibri"/>
                          <a:cs typeface="Times New Roman"/>
                        </a:rPr>
                        <a:t>за роботу «Резиденція Діда Мороза»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Calibri"/>
                          <a:cs typeface="Times New Roman"/>
                        </a:rPr>
                        <a:t>Л.</a:t>
                      </a:r>
                      <a:r>
                        <a:rPr lang="uk-UA" sz="1400" dirty="0" err="1">
                          <a:latin typeface="Times New Roman"/>
                          <a:ea typeface="Calibri"/>
                          <a:cs typeface="Times New Roman"/>
                        </a:rPr>
                        <a:t>Вербіцька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865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Calibri"/>
                          <a:cs typeface="Times New Roman"/>
                        </a:rPr>
                        <a:t>9.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Calibri"/>
                          <a:cs typeface="Times New Roman"/>
                        </a:rPr>
                        <a:t>Коляда Даша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i="1" dirty="0">
                          <a:latin typeface="Times New Roman"/>
                          <a:ea typeface="Calibri"/>
                          <a:cs typeface="Times New Roman"/>
                        </a:rPr>
                        <a:t>Територіальний етап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i="1" dirty="0">
                          <a:latin typeface="Times New Roman"/>
                          <a:ea typeface="Times New Roman"/>
                        </a:rPr>
                        <a:t>обласної виставки-конкурсу дитячого </a:t>
                      </a:r>
                      <a:endParaRPr lang="uk-UA" sz="1200" dirty="0"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i="1" dirty="0">
                          <a:latin typeface="Times New Roman"/>
                          <a:ea typeface="Calibri"/>
                          <a:cs typeface="Times New Roman"/>
                        </a:rPr>
                        <a:t>малюнку «Право очима дитини»</a:t>
                      </a:r>
                      <a:r>
                        <a:rPr lang="uk-UA" sz="1400" b="1" i="1" dirty="0">
                          <a:latin typeface="Times New Roman"/>
                          <a:ea typeface="Calibri"/>
                          <a:cs typeface="Times New Roman"/>
                        </a:rPr>
                        <a:t> у номінації «Графіка»: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i="1" dirty="0">
                          <a:latin typeface="Times New Roman"/>
                          <a:ea typeface="Calibri"/>
                          <a:cs typeface="Times New Roman"/>
                        </a:rPr>
                        <a:t>ІІ вікова категорія</a:t>
                      </a:r>
                      <a:r>
                        <a:rPr lang="uk-UA" sz="1400" b="1" dirty="0">
                          <a:latin typeface="Times New Roman"/>
                          <a:ea typeface="Calibri"/>
                          <a:cs typeface="Times New Roman"/>
                        </a:rPr>
                        <a:t>: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Calibri"/>
                          <a:cs typeface="Times New Roman"/>
                        </a:rPr>
                        <a:t>за роботу «Я – українка і цим </a:t>
                      </a:r>
                      <a:r>
                        <a:rPr lang="uk-UA" sz="1400" dirty="0" err="1">
                          <a:latin typeface="Times New Roman"/>
                          <a:ea typeface="Calibri"/>
                          <a:cs typeface="Times New Roman"/>
                        </a:rPr>
                        <a:t>горжуся</a:t>
                      </a:r>
                      <a:r>
                        <a:rPr lang="uk-UA" sz="1400" dirty="0">
                          <a:latin typeface="Times New Roman"/>
                          <a:ea typeface="Calibri"/>
                          <a:cs typeface="Times New Roman"/>
                        </a:rPr>
                        <a:t>».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Calibri"/>
                          <a:cs typeface="Times New Roman"/>
                        </a:rPr>
                        <a:t>А.</a:t>
                      </a:r>
                      <a:r>
                        <a:rPr lang="uk-UA" sz="1400" dirty="0" err="1">
                          <a:latin typeface="Times New Roman"/>
                          <a:ea typeface="Calibri"/>
                          <a:cs typeface="Times New Roman"/>
                        </a:rPr>
                        <a:t>Рябченко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 advTm="3000">
    <p:circl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2700" b="1" i="1" u="sng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Переможці ІІ етапу </a:t>
            </a:r>
            <a:br>
              <a:rPr lang="uk-UA" sz="27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</a:br>
            <a:r>
              <a:rPr lang="uk-UA" sz="2700" b="1" i="1" u="sng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Всеукраїнських учнівських олімпіад з базових дисциплін</a:t>
            </a:r>
            <a:br>
              <a:rPr lang="uk-UA" sz="27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</a:br>
            <a:r>
              <a:rPr lang="uk-UA" sz="2700" b="1" i="1" u="sng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2021 – 2022 н. р.</a:t>
            </a:r>
            <a:br>
              <a:rPr lang="uk-UA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uk-UA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196755"/>
          <a:ext cx="8229600" cy="53015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24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07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57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549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4961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latin typeface="Times New Roman"/>
                          <a:ea typeface="Calibri"/>
                          <a:cs typeface="Times New Roman"/>
                        </a:rPr>
                        <a:t>№ з/п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latin typeface="Times New Roman"/>
                          <a:ea typeface="Calibri"/>
                          <a:cs typeface="Times New Roman"/>
                        </a:rPr>
                        <a:t>Прізвище та ім’я учня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latin typeface="Times New Roman"/>
                          <a:ea typeface="Calibri"/>
                          <a:cs typeface="Times New Roman"/>
                        </a:rPr>
                        <a:t>Предмет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latin typeface="Times New Roman"/>
                          <a:ea typeface="Calibri"/>
                          <a:cs typeface="Times New Roman"/>
                        </a:rPr>
                        <a:t>Клас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latin typeface="Times New Roman"/>
                          <a:ea typeface="Calibri"/>
                          <a:cs typeface="Times New Roman"/>
                        </a:rPr>
                        <a:t>Місце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latin typeface="Times New Roman"/>
                          <a:ea typeface="Calibri"/>
                          <a:cs typeface="Times New Roman"/>
                        </a:rPr>
                        <a:t>Вчитель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385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Calibri"/>
                          <a:cs typeface="Times New Roman"/>
                        </a:rPr>
                        <a:t>Карленко Аліна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Calibri"/>
                          <a:cs typeface="Times New Roman"/>
                        </a:rPr>
                        <a:t>Українська мова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Calibri"/>
                          <a:cs typeface="Times New Roman"/>
                        </a:rPr>
                        <a:t>ІІІ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Л.Коляда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1385">
                <a:tc rowSpan="2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Calibri"/>
                          <a:cs typeface="Times New Roman"/>
                        </a:rPr>
                        <a:t>Розсоха Ангеліна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Calibri"/>
                          <a:cs typeface="Times New Roman"/>
                        </a:rPr>
                        <a:t>Українська мова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Calibri"/>
                          <a:cs typeface="Times New Roman"/>
                        </a:rPr>
                        <a:t>ІІ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Л.Коляда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1385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Calibri"/>
                          <a:cs typeface="Times New Roman"/>
                        </a:rPr>
                        <a:t>Географія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Calibri"/>
                          <a:cs typeface="Times New Roman"/>
                        </a:rPr>
                        <a:t>ІІ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В.</a:t>
                      </a:r>
                      <a:r>
                        <a:rPr lang="uk-UA" sz="1600" dirty="0" err="1">
                          <a:latin typeface="Times New Roman" pitchFamily="18" charset="0"/>
                          <a:cs typeface="Times New Roman" pitchFamily="18" charset="0"/>
                        </a:rPr>
                        <a:t>Гутніченко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1385">
                <a:tc rowSpan="3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Calibri"/>
                          <a:cs typeface="Times New Roman"/>
                        </a:rPr>
                        <a:t>Явтушенко Богдан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Calibri"/>
                          <a:cs typeface="Times New Roman"/>
                        </a:rPr>
                        <a:t>Українська мова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Calibri"/>
                          <a:cs typeface="Times New Roman"/>
                        </a:rPr>
                        <a:t>ІІ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Л.Коляда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1385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Calibri"/>
                          <a:cs typeface="Times New Roman"/>
                        </a:rPr>
                        <a:t>Інформатика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Calibri"/>
                          <a:cs typeface="Times New Roman"/>
                        </a:rPr>
                        <a:t>ІІ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А.</a:t>
                      </a:r>
                      <a:r>
                        <a:rPr lang="uk-UA" sz="1600" dirty="0" err="1">
                          <a:latin typeface="Times New Roman" pitchFamily="18" charset="0"/>
                          <a:cs typeface="Times New Roman" pitchFamily="18" charset="0"/>
                        </a:rPr>
                        <a:t>Горовенко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1385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Calibri"/>
                          <a:cs typeface="Times New Roman"/>
                        </a:rPr>
                        <a:t>Фізика 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Calibri"/>
                          <a:cs typeface="Times New Roman"/>
                        </a:rPr>
                        <a:t>ІІІ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В.Морозова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1385">
                <a:tc rowSpan="2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Calibri"/>
                          <a:cs typeface="Times New Roman"/>
                        </a:rPr>
                        <a:t>Шіяненко Олександр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Calibri"/>
                          <a:cs typeface="Times New Roman"/>
                        </a:rPr>
                        <a:t>Географія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Calibri"/>
                          <a:cs typeface="Times New Roman"/>
                        </a:rPr>
                        <a:t>ІІІ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В.</a:t>
                      </a:r>
                      <a:r>
                        <a:rPr lang="uk-UA" sz="1600" dirty="0" err="1">
                          <a:latin typeface="Times New Roman" pitchFamily="18" charset="0"/>
                          <a:cs typeface="Times New Roman" pitchFamily="18" charset="0"/>
                        </a:rPr>
                        <a:t>Гутніченко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1385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Calibri"/>
                          <a:cs typeface="Times New Roman"/>
                        </a:rPr>
                        <a:t>МАН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Calibri"/>
                          <a:cs typeface="Times New Roman"/>
                        </a:rPr>
                        <a:t>І, ІІІ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Л.Коляда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1385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Calibri"/>
                          <a:cs typeface="Times New Roman"/>
                        </a:rPr>
                        <a:t>Андрущенко Іван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Calibri"/>
                          <a:cs typeface="Times New Roman"/>
                        </a:rPr>
                        <a:t>Математика 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Calibri"/>
                          <a:cs typeface="Times New Roman"/>
                        </a:rPr>
                        <a:t>ІІ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О.</a:t>
                      </a:r>
                      <a:r>
                        <a:rPr lang="uk-UA" sz="1600" dirty="0" err="1">
                          <a:latin typeface="Times New Roman" pitchFamily="18" charset="0"/>
                          <a:cs typeface="Times New Roman" pitchFamily="18" charset="0"/>
                        </a:rPr>
                        <a:t>Шіяненко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1385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Calibri"/>
                          <a:cs typeface="Times New Roman"/>
                        </a:rPr>
                        <a:t>Підлужна Аліна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Calibri"/>
                          <a:cs typeface="Times New Roman"/>
                        </a:rPr>
                        <a:t>Трудове навчання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Calibri"/>
                          <a:cs typeface="Times New Roman"/>
                        </a:rPr>
                        <a:t>ІІІ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А.</a:t>
                      </a:r>
                      <a:r>
                        <a:rPr lang="uk-UA" sz="1600" dirty="0" err="1">
                          <a:latin typeface="Times New Roman" pitchFamily="18" charset="0"/>
                          <a:cs typeface="Times New Roman" pitchFamily="18" charset="0"/>
                        </a:rPr>
                        <a:t>Рябченко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01385">
                <a:tc rowSpan="2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endParaRPr lang="uk-UA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Calibri"/>
                          <a:cs typeface="Times New Roman"/>
                        </a:rPr>
                        <a:t>Коляда Даша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Calibri"/>
                          <a:cs typeface="Times New Roman"/>
                        </a:rPr>
                        <a:t>к. Шевченка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Calibri"/>
                          <a:cs typeface="Times New Roman"/>
                        </a:rPr>
                        <a:t>І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Л.Коляда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01385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Calibri"/>
                          <a:cs typeface="Times New Roman"/>
                        </a:rPr>
                        <a:t>к. П.Яцика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Calibri"/>
                          <a:cs typeface="Times New Roman"/>
                        </a:rPr>
                        <a:t>І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Л.Коляда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 advTm="3000">
    <p:circl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br>
              <a:rPr lang="uk-UA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br>
              <a:rPr lang="uk-UA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Побудована у 1967 році.</a:t>
            </a:r>
            <a:br>
              <a:rPr lang="uk-UA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Проектна потужність школи - 390 місць.</a:t>
            </a:r>
            <a:br>
              <a:rPr lang="uk-UA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Площа території школи 21 000 м2</a:t>
            </a:r>
            <a:br>
              <a:rPr lang="uk-UA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Має 11 класних кімнат.</a:t>
            </a:r>
            <a:endParaRPr lang="uk-UA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712" y="2338829"/>
            <a:ext cx="5649639" cy="3724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9084901"/>
      </p:ext>
    </p:extLst>
  </p:cSld>
  <p:clrMapOvr>
    <a:masterClrMapping/>
  </p:clrMapOvr>
  <p:transition spd="med" advTm="3000">
    <p:circl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anose="02020603050405020304" pitchFamily="18" charset="0"/>
              </a:rPr>
              <a:t>На особливому  </a:t>
            </a:r>
            <a:r>
              <a:rPr lang="ru-RU" sz="4000" b="1" i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anose="02020603050405020304" pitchFamily="18" charset="0"/>
              </a:rPr>
              <a:t>обліку</a:t>
            </a:r>
            <a:r>
              <a:rPr lang="ru-RU" sz="40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anose="02020603050405020304" pitchFamily="18" charset="0"/>
              </a:rPr>
              <a:t>педагогічного</a:t>
            </a:r>
            <a:r>
              <a:rPr lang="ru-RU" sz="40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anose="02020603050405020304" pitchFamily="18" charset="0"/>
              </a:rPr>
              <a:t>колективу</a:t>
            </a:r>
            <a:r>
              <a:rPr lang="ru-RU" sz="40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anose="02020603050405020304" pitchFamily="18" charset="0"/>
              </a:rPr>
              <a:t>перебувають</a:t>
            </a:r>
            <a:r>
              <a:rPr lang="ru-RU" sz="40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anose="02020603050405020304" pitchFamily="18" charset="0"/>
              </a:rPr>
              <a:t>учні</a:t>
            </a:r>
            <a:r>
              <a:rPr lang="ru-RU" sz="40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anose="02020603050405020304" pitchFamily="18" charset="0"/>
              </a:rPr>
              <a:t>:</a:t>
            </a:r>
            <a:b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56793"/>
            <a:ext cx="8229600" cy="2520279"/>
          </a:xfrm>
        </p:spPr>
        <p:txBody>
          <a:bodyPr>
            <a:normAutofit fontScale="92500" lnSpcReduction="10000"/>
          </a:bodyPr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діти-інваліди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багатодітних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сімей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АТО – 8,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індивідуальна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інклюзивна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форма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- 1 .</a:t>
            </a:r>
          </a:p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4365104"/>
            <a:ext cx="6715172" cy="2224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3000">
    <p:circl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indent="450850" fontAlgn="base">
              <a:spcAft>
                <a:spcPct val="0"/>
              </a:spcAft>
            </a:pPr>
            <a:r>
              <a:rPr lang="uk-UA" sz="24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Протягом навчального року було організовано</a:t>
            </a:r>
            <a:br>
              <a:rPr lang="uk-UA" sz="24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</a:br>
            <a:r>
              <a:rPr lang="uk-UA" sz="24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 харчування учнів </a:t>
            </a:r>
            <a:endParaRPr lang="ru-RU" sz="11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ndara" pitchFamily="34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 fontScale="77500" lnSpcReduction="20000"/>
          </a:bodyPr>
          <a:lstStyle/>
          <a:p>
            <a:pPr marL="0" lvl="0" indent="45085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	І семестр вартість харчування одного </a:t>
            </a:r>
            <a:r>
              <a:rPr lang="uk-UA" b="1" i="1" dirty="0" err="1">
                <a:latin typeface="Times New Roman" pitchFamily="18" charset="0"/>
                <a:cs typeface="Times New Roman" pitchFamily="18" charset="0"/>
              </a:rPr>
              <a:t>дітодня</a:t>
            </a:r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 становив:</a:t>
            </a:r>
          </a:p>
          <a:p>
            <a:pPr mar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Для дітей дошкільного віку (не пільгової категорії та з багатодітних сімей) ,які відвідують заклад дошкільної освіти сільської місцевості – 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42 грн.(міський бюджет -25 грн.20 коп.(60%),батьківська плата -16 грн.80 коп.(40%);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 дітей дошкільного віку (пільгової категорії), які відвідують заклад дошкільної освіти сільської місцевості – 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42 грн. (за кошти відповідних бюджетів);</a:t>
            </a: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учнів пільгових категорій 1 – 9 класів при одноразовому харчуванні – 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35 грн. (за кошти відповідних бюджетів);</a:t>
            </a: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 учнів 1 – 4 класів (не пільгової категорії) при одноразовому харчуванні – 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35 грн. (за наявності фінансового ресурсу).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endParaRPr lang="uk-UA" dirty="0"/>
          </a:p>
        </p:txBody>
      </p:sp>
    </p:spTree>
  </p:cSld>
  <p:clrMapOvr>
    <a:masterClrMapping/>
  </p:clrMapOvr>
  <p:transition spd="med" advTm="3000">
    <p:circl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3600" b="1" i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Комп</a:t>
            </a:r>
            <a:r>
              <a:rPr lang="en-US" sz="36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’</a:t>
            </a:r>
            <a:r>
              <a:rPr lang="uk-UA" sz="3600" b="1" i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ютерне</a:t>
            </a:r>
            <a:r>
              <a:rPr lang="uk-UA" sz="36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 забезпечення гімназії: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11 комп’ютерів</a:t>
            </a:r>
          </a:p>
          <a:p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3 екрани</a:t>
            </a:r>
          </a:p>
          <a:p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1 проектор</a:t>
            </a:r>
          </a:p>
          <a:p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10 ноутбуків</a:t>
            </a:r>
          </a:p>
          <a:p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 6 телевізорів</a:t>
            </a:r>
          </a:p>
          <a:p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2 мультимедійні системи </a:t>
            </a:r>
          </a:p>
          <a:p>
            <a:pPr>
              <a:buNone/>
            </a:pP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     та інше обладнання.</a:t>
            </a:r>
          </a:p>
          <a:p>
            <a:endParaRPr lang="uk-UA" dirty="0"/>
          </a:p>
        </p:txBody>
      </p:sp>
    </p:spTree>
  </p:cSld>
  <p:clrMapOvr>
    <a:masterClrMapping/>
  </p:clrMapOvr>
  <p:transition spd="med" advTm="3000">
    <p:circl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8680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36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Використані кошти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620684"/>
          <a:ext cx="8229600" cy="62356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58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05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49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Перелік матеріалів 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та обладнання</a:t>
                      </a:r>
                      <a:r>
                        <a:rPr lang="uk-UA" sz="14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Arial"/>
                        </a:rPr>
                        <a:t> 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Сума</a:t>
                      </a:r>
                      <a:r>
                        <a:rPr lang="uk-UA" sz="14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Arial"/>
                        </a:rPr>
                        <a:t> 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Джерело фінансування</a:t>
                      </a:r>
                      <a:r>
                        <a:rPr lang="uk-UA" sz="14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Arial"/>
                        </a:rPr>
                        <a:t> 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53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Придбання миючих  та господарських  засобів для гімназії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7 тис. 113 грн.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tc row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СГУ ВК </a:t>
                      </a:r>
                      <a:r>
                        <a:rPr lang="uk-UA" sz="1400" kern="12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БМР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83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Придбання медичних препаратів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1 тис. 991 грн.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83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Струмний, кольоровий БФП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13 тис. 344 грн.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83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Ноутбук «</a:t>
                      </a:r>
                      <a:r>
                        <a:rPr lang="en-US" sz="1400">
                          <a:latin typeface="Times New Roman"/>
                          <a:ea typeface="Times New Roman"/>
                          <a:cs typeface="Times New Roman"/>
                        </a:rPr>
                        <a:t>LENOVO</a:t>
                      </a: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»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21 тис. 768 грн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83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Стінка для кабінету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15 тис. 300 грн.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27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Лампи енергозберігаючі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1 тис. 200 грн.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49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4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Придбання вапна, цементу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 700  грн.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Спонсорські кошти 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49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Придбання водоемульсійної  фарби 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>
                          <a:latin typeface="Times New Roman"/>
                          <a:ea typeface="Times New Roman"/>
                          <a:cs typeface="Times New Roman"/>
                        </a:rPr>
                        <a:t>1тис. 500 грн. 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49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Викачка  вигрібної ями  у дитячому садку , школі.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>
                          <a:latin typeface="Times New Roman"/>
                          <a:ea typeface="Times New Roman"/>
                          <a:cs typeface="Times New Roman"/>
                        </a:rPr>
                        <a:t>1 тис. 350  грн.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83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Вивіз сміття 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97280" algn="l"/>
                        </a:tabLst>
                      </a:pPr>
                      <a:r>
                        <a:rPr lang="uk-UA" sz="1400" kern="1200" dirty="0">
                          <a:latin typeface="Times New Roman"/>
                          <a:ea typeface="Times New Roman"/>
                          <a:cs typeface="Times New Roman"/>
                        </a:rPr>
                        <a:t>200 грн.	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749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Times New Roman"/>
                          <a:cs typeface="Times New Roman"/>
                        </a:rPr>
                        <a:t>Закупівля бензину, масла та запчастини до </a:t>
                      </a:r>
                      <a:r>
                        <a:rPr lang="uk-UA" sz="1400" dirty="0" err="1">
                          <a:latin typeface="Times New Roman"/>
                          <a:ea typeface="Times New Roman"/>
                          <a:cs typeface="Times New Roman"/>
                        </a:rPr>
                        <a:t>газонокосілки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Times New Roman"/>
                          <a:cs typeface="Times New Roman"/>
                        </a:rPr>
                        <a:t>1 000 грн.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uk-UA" sz="1100">
                        <a:latin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7153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Комплект учнівський з регулюванням висоти для 1 класу  (14 шт)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Times New Roman"/>
                          <a:cs typeface="Times New Roman"/>
                        </a:rPr>
                        <a:t>27 тис. 132 грн.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latin typeface="Times New Roman"/>
                          <a:ea typeface="Times New Roman"/>
                          <a:cs typeface="Times New Roman"/>
                        </a:rPr>
                        <a:t>ТАС</a:t>
                      </a:r>
                      <a:r>
                        <a:rPr lang="uk-UA" sz="1400" dirty="0">
                          <a:latin typeface="Times New Roman"/>
                          <a:ea typeface="Times New Roman"/>
                          <a:cs typeface="Times New Roman"/>
                        </a:rPr>
                        <a:t> АГРО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83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latin typeface="Times New Roman"/>
                          <a:ea typeface="Times New Roman"/>
                          <a:cs typeface="Times New Roman"/>
                        </a:rPr>
                        <a:t>РАЗОМ: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latin typeface="Times New Roman"/>
                          <a:ea typeface="Times New Roman"/>
                          <a:cs typeface="Times New Roman"/>
                        </a:rPr>
                        <a:t>92 тис. 598 грн.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 advTm="3000">
    <p:circl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535561386_school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476672"/>
            <a:ext cx="7336175" cy="5184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68760"/>
            <a:ext cx="8229600" cy="2952328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54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Наші будні  </a:t>
            </a:r>
            <a:br>
              <a:rPr lang="uk-UA" sz="54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</a:br>
            <a:r>
              <a:rPr lang="uk-UA" sz="54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і </a:t>
            </a:r>
            <a:br>
              <a:rPr lang="uk-UA" sz="54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</a:br>
            <a:r>
              <a:rPr lang="uk-UA" sz="54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свята</a:t>
            </a:r>
          </a:p>
        </p:txBody>
      </p:sp>
    </p:spTree>
  </p:cSld>
  <p:clrMapOvr>
    <a:masterClrMapping/>
  </p:clrMapOvr>
  <p:transition spd="med" advTm="3000">
    <p:circl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36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Свято Першого Дзвоника</a:t>
            </a:r>
          </a:p>
        </p:txBody>
      </p:sp>
      <p:pic>
        <p:nvPicPr>
          <p:cNvPr id="4" name="Содержимое 3" descr="FB_IMG_165398875267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1052736"/>
            <a:ext cx="2534411" cy="1900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FB_IMG_16539887634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28184" y="4077072"/>
            <a:ext cx="2667482" cy="1996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FB_IMG_165398874338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3928" y="3501008"/>
            <a:ext cx="2253555" cy="300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FB_IMG_165398876000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2924944"/>
            <a:ext cx="3452980" cy="2584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FB_IMG_165398877360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11960" y="764704"/>
            <a:ext cx="3900941" cy="2925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3000">
    <p:circl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32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акція </a:t>
            </a:r>
            <a:r>
              <a:rPr lang="uk-UA" sz="3200" b="1" i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“Зростаймо</a:t>
            </a:r>
            <a:r>
              <a:rPr lang="uk-UA" sz="32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 </a:t>
            </a:r>
            <a:r>
              <a:rPr lang="uk-UA" sz="3200" b="1" i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разом”</a:t>
            </a:r>
            <a:endParaRPr lang="uk-UA" sz="32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4" name="Содержимое 3" descr="20210903_1144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860032" y="980728"/>
            <a:ext cx="3494517" cy="2620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20210903_1145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6636216">
            <a:off x="5580324" y="3743551"/>
            <a:ext cx="2678368" cy="2008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20210903_1148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4681525">
            <a:off x="1051237" y="4281012"/>
            <a:ext cx="2188173" cy="1641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20210903_11484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3127123" y="4153797"/>
            <a:ext cx="2520281" cy="1646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20210903_12213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1086274">
            <a:off x="637816" y="1434794"/>
            <a:ext cx="3387957" cy="25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3000">
    <p:circl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36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Олімпійський тиждень</a:t>
            </a:r>
          </a:p>
        </p:txBody>
      </p:sp>
      <p:pic>
        <p:nvPicPr>
          <p:cNvPr id="4" name="Содержимое 3" descr="FB_IMG_16539887069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20937216">
            <a:off x="1385899" y="3565199"/>
            <a:ext cx="2928885" cy="2196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FB_IMG_16539887114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1052736"/>
            <a:ext cx="3024336" cy="2268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FB_IMG_16539887145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769220">
            <a:off x="5073992" y="3808276"/>
            <a:ext cx="3024336" cy="2268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FB_IMG_165398871981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8104" y="1176960"/>
            <a:ext cx="2448272" cy="1836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3000">
    <p:circl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36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Конкурс </a:t>
            </a:r>
            <a:r>
              <a:rPr lang="uk-UA" sz="3600" b="1" i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“Рятівник”</a:t>
            </a:r>
            <a:endParaRPr lang="uk-UA" sz="36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4" name="Содержимое 3" descr="20210916_1049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5172066" y="4365907"/>
            <a:ext cx="2688299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20210916_1003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4239090"/>
            <a:ext cx="3384376" cy="2538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20210916_1020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1268760"/>
            <a:ext cx="3611893" cy="270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20210916_11053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7584" y="1124744"/>
            <a:ext cx="3779912" cy="2834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3000">
    <p:circl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36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акція </a:t>
            </a:r>
            <a:r>
              <a:rPr lang="uk-UA" sz="3600" b="1" i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“Монетки</a:t>
            </a:r>
            <a:r>
              <a:rPr lang="uk-UA" sz="36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 </a:t>
            </a:r>
            <a:r>
              <a:rPr lang="uk-UA" sz="3600" b="1" i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дітям”</a:t>
            </a:r>
            <a:endParaRPr lang="uk-UA" sz="36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4" name="Содержимое 3" descr="20210913_1358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3867115">
            <a:off x="4272080" y="4439505"/>
            <a:ext cx="2448272" cy="1836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20210913_1412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1084" y="4135566"/>
            <a:ext cx="3186371" cy="2389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20210913_1412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4802284">
            <a:off x="579396" y="1653356"/>
            <a:ext cx="3233221" cy="2424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20210913_14124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6263839">
            <a:off x="5246830" y="1932618"/>
            <a:ext cx="3633199" cy="2724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3000">
    <p:circl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36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Науково-методична тема над якою працюють педагоги </a:t>
            </a:r>
            <a:br>
              <a:rPr lang="uk-UA" sz="36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</a:br>
            <a:r>
              <a:rPr lang="uk-UA" sz="36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 </a:t>
            </a:r>
            <a:r>
              <a:rPr lang="uk-UA" sz="3600" b="1" i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Мисайлівської</a:t>
            </a:r>
            <a:r>
              <a:rPr lang="uk-UA" sz="36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  гімназії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Від інноваційного змісту освіти через </a:t>
            </a:r>
          </a:p>
          <a:p>
            <a:pPr algn="ctr"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педагогічну майстерність учителя </a:t>
            </a:r>
          </a:p>
          <a:p>
            <a:pPr algn="ctr"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до формування компетентної </a:t>
            </a:r>
          </a:p>
          <a:p>
            <a:pPr algn="ctr"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особистості учня</a:t>
            </a:r>
          </a:p>
          <a:p>
            <a:pPr algn="ctr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Без назван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02649" y="4293096"/>
            <a:ext cx="2688655" cy="234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3000">
    <p:circl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36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Вшанування Героїв  Небесної сотні</a:t>
            </a:r>
          </a:p>
        </p:txBody>
      </p:sp>
      <p:pic>
        <p:nvPicPr>
          <p:cNvPr id="4" name="Содержимое 3" descr="20220218_1254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980728"/>
            <a:ext cx="3822237" cy="2866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20220218_1255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7864" y="3212976"/>
            <a:ext cx="4176464" cy="3132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-eb5650e771f917132228370534d94e82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32240" y="908720"/>
            <a:ext cx="2237391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3000">
    <p:circl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36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День Соборності України</a:t>
            </a:r>
          </a:p>
        </p:txBody>
      </p:sp>
      <p:pic>
        <p:nvPicPr>
          <p:cNvPr id="4" name="Содержимое 3" descr="20220121_1319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3356992"/>
            <a:ext cx="2736304" cy="2732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FB_IMG_16427631970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5936" y="1772816"/>
            <a:ext cx="1634797" cy="2906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FB_IMG_16427637987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4128" y="3717032"/>
            <a:ext cx="2906306" cy="2232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FB_IMG_164276387737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5576" y="980728"/>
            <a:ext cx="2906306" cy="2179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FB_IMG_164276388778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96136" y="1124744"/>
            <a:ext cx="2906306" cy="2179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3000">
    <p:circl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36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День писемності і мови</a:t>
            </a:r>
          </a:p>
        </p:txBody>
      </p:sp>
      <p:pic>
        <p:nvPicPr>
          <p:cNvPr id="4" name="Содержимое 3" descr="20211109_1412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91880" y="4293096"/>
            <a:ext cx="2014039" cy="1510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20211109_1438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8144" y="1988840"/>
            <a:ext cx="3051787" cy="2288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-1f90cdbb0b3311dab454fe2b06d99ea5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3608" y="3429000"/>
            <a:ext cx="1716630" cy="2288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-1fd942fc0e37defe2bc47857764cbd61-V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68144" y="4149080"/>
            <a:ext cx="1716630" cy="2288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-5c8c40e7952b4294b14e9c5b7dbf3917-V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23928" y="1340768"/>
            <a:ext cx="1759546" cy="2288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-ad26584e39ac3121439fe2f9f5d3e329-V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3568" y="836712"/>
            <a:ext cx="3051787" cy="2288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3000">
    <p:circl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2900" b="1" i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Написання Всеукраїнського </a:t>
            </a:r>
            <a:r>
              <a:rPr lang="uk-UA" sz="2900" b="1" i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радіодиктанту</a:t>
            </a:r>
            <a:r>
              <a:rPr lang="uk-UA" sz="2900" b="1" i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 національної єдності</a:t>
            </a:r>
            <a:endParaRPr lang="uk-UA" sz="32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4" name="Содержимое 3" descr="20211109_1037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1822" y="4442331"/>
            <a:ext cx="2872269" cy="1683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20211109_1038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7664" y="2852936"/>
            <a:ext cx="3401920" cy="1465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20211109_10385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3928" y="4581128"/>
            <a:ext cx="3401920" cy="1840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20211109_104216 (1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16216" y="2924944"/>
            <a:ext cx="2321800" cy="1741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20211109_10425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60032" y="980728"/>
            <a:ext cx="3401920" cy="1732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20211109_104356 (1)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71600" y="908720"/>
            <a:ext cx="3168352" cy="1827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3000">
    <p:circl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32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День української хустки</a:t>
            </a:r>
          </a:p>
        </p:txBody>
      </p:sp>
      <p:pic>
        <p:nvPicPr>
          <p:cNvPr id="4" name="Содержимое 3" descr="20211207_1002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1022182" flipV="1">
            <a:off x="767884" y="688635"/>
            <a:ext cx="2156374" cy="1617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20211207_1003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095282" flipV="1">
            <a:off x="6448784" y="4954145"/>
            <a:ext cx="2255941" cy="1691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20211207_1038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1371818" flipV="1">
            <a:off x="6142486" y="1164002"/>
            <a:ext cx="2361504" cy="1771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20211207_11392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0800000" flipV="1">
            <a:off x="4572000" y="2780928"/>
            <a:ext cx="2304256" cy="1728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20211207_12323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0107486" flipV="1">
            <a:off x="1135969" y="3015020"/>
            <a:ext cx="2531836" cy="1898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20211207_12350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0609420" flipV="1">
            <a:off x="3112184" y="4580095"/>
            <a:ext cx="2616249" cy="1962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G-5a45976b230f345c25c7b9a62d0dc3ed-V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0800000" flipV="1">
            <a:off x="3419872" y="1268760"/>
            <a:ext cx="2433471" cy="1368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IMG-261cff4d40928a53ad552150cb87815c-V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V="1">
            <a:off x="1050000" y="7908000"/>
            <a:ext cx="1189570" cy="892178"/>
          </a:xfrm>
          <a:prstGeom prst="rect">
            <a:avLst/>
          </a:prstGeom>
        </p:spPr>
      </p:pic>
    </p:spTree>
  </p:cSld>
  <p:clrMapOvr>
    <a:masterClrMapping/>
  </p:clrMapOvr>
  <p:transition spd="med" advTm="3000">
    <p:circl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40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День Єдності</a:t>
            </a:r>
          </a:p>
        </p:txBody>
      </p:sp>
      <p:pic>
        <p:nvPicPr>
          <p:cNvPr id="5" name="Рисунок 4" descr="IMG-9d2aa5b5800125322ce8a550dd4b0d00-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51920" y="1412776"/>
            <a:ext cx="2688232" cy="2011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-103c02bbe203bf8baeecbfd4984b152f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60232" y="980728"/>
            <a:ext cx="1800200" cy="2400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-231e4da0fddde8a1384dcc39abff7720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07704" y="3933056"/>
            <a:ext cx="2033887" cy="27118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-c4c3ced8ec6aedd97bef9c0e0ca8a7b0-V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3968" y="3717032"/>
            <a:ext cx="3664576" cy="2741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-c58ce8612eb45007db805a26a0281994-V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1520" y="980728"/>
            <a:ext cx="345638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3000">
    <p:circl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36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Вшанування жертв голодомору</a:t>
            </a:r>
          </a:p>
        </p:txBody>
      </p:sp>
      <p:pic>
        <p:nvPicPr>
          <p:cNvPr id="4" name="Содержимое 3" descr="IMG-75b86403d29f539673b0f6ecd7ee2310-V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24128" y="2492896"/>
            <a:ext cx="2754306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-fe57742038cb856439d245f9a2707753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1412776"/>
            <a:ext cx="4387957" cy="329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3000">
    <p:circl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28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Заходи до дня визволення </a:t>
            </a:r>
            <a:r>
              <a:rPr lang="uk-UA" sz="2800" b="1" i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с.Мисайлівки</a:t>
            </a:r>
            <a:endParaRPr lang="uk-UA" sz="28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4" name="Содержимое 3" descr="20220202_0856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07704" y="3717032"/>
            <a:ext cx="3936437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20220202_0901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9" y="1412776"/>
            <a:ext cx="3312368" cy="2484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20220202_0902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5193544" y="1583320"/>
            <a:ext cx="4244669" cy="31835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3000">
    <p:circl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36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Тиждень толерантності</a:t>
            </a:r>
          </a:p>
        </p:txBody>
      </p:sp>
      <p:pic>
        <p:nvPicPr>
          <p:cNvPr id="4" name="Содержимое 3" descr="20211116_1102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91680" y="908720"/>
            <a:ext cx="3024336" cy="2444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20211117_0955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980728"/>
            <a:ext cx="3112880" cy="2226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20211118_1214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4149080"/>
            <a:ext cx="3112880" cy="2334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20211119_12093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15616" y="3501008"/>
            <a:ext cx="3112880" cy="2334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3000">
    <p:circl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36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акція “16 днів проти </a:t>
            </a:r>
            <a:r>
              <a:rPr lang="uk-UA" sz="3600" b="1" i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насильства”</a:t>
            </a:r>
            <a:endParaRPr lang="uk-UA" sz="36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4" name="Содержимое 3" descr="20211202_1345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41072" y="1268760"/>
            <a:ext cx="1296144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-150b140a91272368a820b445c331be0f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9632" y="3933056"/>
            <a:ext cx="3278836" cy="2459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-441169ce6b23804c1024a7172e659311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80112" y="3861048"/>
            <a:ext cx="3278836" cy="2459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received_998382887387580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1124744"/>
            <a:ext cx="1839222" cy="2459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received_1093506884793136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3568" y="1124744"/>
            <a:ext cx="3278836" cy="2452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3000">
    <p:circl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78298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28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Професійна спільнота</a:t>
            </a:r>
            <a:br>
              <a:rPr lang="uk-UA" sz="28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</a:br>
            <a:r>
              <a:rPr lang="uk-UA" sz="28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 вихователів дитячого садка</a:t>
            </a:r>
            <a:br>
              <a:rPr lang="uk-UA" sz="32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</a:br>
            <a:r>
              <a:rPr lang="uk-UA" sz="32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тема:</a:t>
            </a:r>
            <a:r>
              <a:rPr lang="uk-UA" sz="3200" b="1" i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”</a:t>
            </a:r>
            <a:r>
              <a:rPr lang="uk-UA" sz="2800" b="1" i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Формування</a:t>
            </a:r>
            <a:r>
              <a:rPr lang="uk-UA" sz="28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 підготовленої до життя</a:t>
            </a:r>
            <a:br>
              <a:rPr lang="uk-UA" sz="28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</a:br>
            <a:r>
              <a:rPr lang="uk-UA" sz="28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 особистості,яка чітко орієнтується</a:t>
            </a:r>
            <a:br>
              <a:rPr lang="uk-UA" sz="28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</a:br>
            <a:r>
              <a:rPr lang="uk-UA" sz="28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 в сучасних </a:t>
            </a:r>
            <a:r>
              <a:rPr lang="uk-UA" sz="2800" b="1" i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реаліях</a:t>
            </a:r>
            <a:r>
              <a:rPr lang="uk-UA" sz="3200" b="1" i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”</a:t>
            </a:r>
            <a:endParaRPr lang="uk-UA" sz="28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6" name="Содержимое 5" descr="20220601_1048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07904" y="2780928"/>
            <a:ext cx="2849364" cy="3799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3000">
    <p:circl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36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акція </a:t>
            </a:r>
            <a:r>
              <a:rPr lang="uk-UA" sz="3600" b="1" i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“Годівничка”</a:t>
            </a:r>
            <a:endParaRPr lang="uk-UA" sz="36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4" name="Содержимое 3" descr="IMG-3f10b02ae5f9ea3864f338d68cea369c-V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16016" y="3933056"/>
            <a:ext cx="1869672" cy="2492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-7a9fb12ed2e2986b5e8ac919476cf937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2276872"/>
            <a:ext cx="2306207" cy="3074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-8dd1359229b41b4205271e2252a9724b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87824" y="908720"/>
            <a:ext cx="2115716" cy="2820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-bd3a20dc4be87405fc35fde04b589163-V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28184" y="1052736"/>
            <a:ext cx="2331740" cy="3108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3000">
    <p:circl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36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акція </a:t>
            </a:r>
            <a:r>
              <a:rPr lang="uk-UA" sz="3600" b="1" i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“Лист</a:t>
            </a:r>
            <a:r>
              <a:rPr lang="uk-UA" sz="36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 Святому </a:t>
            </a:r>
            <a:r>
              <a:rPr lang="uk-UA" sz="3600" b="1" i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Миколаю”</a:t>
            </a:r>
            <a:endParaRPr lang="uk-UA" sz="36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4" name="Содержимое 3" descr="20211209_0910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64088" y="4149080"/>
            <a:ext cx="2924143" cy="2193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20211209_0943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980728"/>
            <a:ext cx="3412463" cy="2559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20211209_1211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3608" y="3501008"/>
            <a:ext cx="3412463" cy="2559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-d41d438326974607b677189f24aca75f-V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7584" y="908720"/>
            <a:ext cx="3412463" cy="2559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3000">
    <p:circl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36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Міжнародний день рідної мови</a:t>
            </a:r>
          </a:p>
        </p:txBody>
      </p:sp>
      <p:pic>
        <p:nvPicPr>
          <p:cNvPr id="4" name="Содержимое 3" descr="FB_IMG_165400106567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2" y="4221087"/>
            <a:ext cx="2540100" cy="1905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FB_IMG_16540010788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4149080"/>
            <a:ext cx="3096344" cy="2322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FB_IMG_16540010694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2080" y="1268760"/>
            <a:ext cx="2976331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FB_IMG_165400107261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15616" y="1052736"/>
            <a:ext cx="3600400" cy="2700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3000">
    <p:circl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28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Цікаві уроки.</a:t>
            </a:r>
            <a:br>
              <a:rPr lang="uk-UA" sz="28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</a:br>
            <a:r>
              <a:rPr lang="uk-UA" sz="28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Зарубіжна література</a:t>
            </a:r>
            <a:br>
              <a:rPr lang="uk-UA" sz="28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</a:br>
            <a:r>
              <a:rPr lang="uk-UA" sz="2800" b="1" i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“Перевтілення</a:t>
            </a:r>
            <a:r>
              <a:rPr lang="uk-UA" sz="28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 в образи романтичних </a:t>
            </a:r>
            <a:r>
              <a:rPr lang="uk-UA" sz="2800" b="1" i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героїв”</a:t>
            </a:r>
            <a:endParaRPr lang="uk-UA" sz="28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4" name="Содержимое 3" descr="FB_IMG_16540014497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19872" y="2924944"/>
            <a:ext cx="1810332" cy="3218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FB_IMG_16540014424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1772816"/>
            <a:ext cx="2936912" cy="1652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FB_IMG_16540014398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02944" y="1772816"/>
            <a:ext cx="2349261" cy="417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3000">
    <p:circl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9284" y="116632"/>
            <a:ext cx="8331188" cy="1296144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3200" b="1" i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Олександр </a:t>
            </a:r>
            <a:r>
              <a:rPr lang="uk-UA" sz="3200" b="1" i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Шіяненко</a:t>
            </a:r>
            <a:r>
              <a:rPr lang="uk-UA" sz="3200" b="1" i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 - переможець І та ІІ етапів  конкурсу-захисту науково-дослідницьких робіт учнів-членів МАН</a:t>
            </a:r>
            <a:endParaRPr lang="uk-UA" sz="40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4" name="Содержимое 3" descr="FB_IMG_16539885362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11096" y="1600200"/>
            <a:ext cx="3321808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3000">
    <p:circl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36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Андріївські вечорниці</a:t>
            </a:r>
          </a:p>
        </p:txBody>
      </p:sp>
      <p:pic>
        <p:nvPicPr>
          <p:cNvPr id="4" name="Содержимое 3" descr="FB_IMG_16540016038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24128" y="1124744"/>
            <a:ext cx="2201292" cy="2935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FB_IMG_16540016075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31840" y="3992217"/>
            <a:ext cx="3600400" cy="2700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FB_IMG_165400159848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1124745"/>
            <a:ext cx="3744416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3000">
    <p:circl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36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День іменинника</a:t>
            </a:r>
          </a:p>
        </p:txBody>
      </p:sp>
      <p:pic>
        <p:nvPicPr>
          <p:cNvPr id="4" name="Содержимое 3" descr="FB_IMG_165400132746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07904" y="3429000"/>
            <a:ext cx="2242682" cy="1476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FB_IMG_16540013206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4149080"/>
            <a:ext cx="2788453" cy="2075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FB_IMG_16540013234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8144" y="4437112"/>
            <a:ext cx="2789579" cy="2065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FB_IMG_165400133735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3608" y="1196752"/>
            <a:ext cx="2564904" cy="1923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FB_IMG_165400133481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84168" y="836712"/>
            <a:ext cx="2499742" cy="3332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3000">
    <p:circl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36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День вшанування героїв </a:t>
            </a:r>
            <a:r>
              <a:rPr lang="uk-UA" sz="3600" b="1" i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Крут</a:t>
            </a:r>
            <a:endParaRPr lang="uk-UA" sz="36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4" name="Содержимое 3" descr="FB_IMG_16540012682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99992" y="3645024"/>
            <a:ext cx="3600400" cy="2700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FB_IMG_16540012718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1124744"/>
            <a:ext cx="3035260" cy="2276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FB_IMG_16540012639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3608" y="1052737"/>
            <a:ext cx="3744416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3000">
    <p:circl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36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День </a:t>
            </a:r>
            <a:r>
              <a:rPr lang="uk-UA" sz="3600" b="1" i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пам</a:t>
            </a:r>
            <a:r>
              <a:rPr lang="en-US" sz="36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’</a:t>
            </a:r>
            <a:r>
              <a:rPr lang="uk-UA" sz="36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яті і примирення</a:t>
            </a:r>
          </a:p>
        </p:txBody>
      </p:sp>
      <p:pic>
        <p:nvPicPr>
          <p:cNvPr id="4" name="Содержимое 3" descr="FB_IMG_16540009826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91680" y="4149080"/>
            <a:ext cx="2805468" cy="21041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FB_IMG_16540009889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4005064"/>
            <a:ext cx="3168352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FB_IMG_16540009926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2080" y="1196752"/>
            <a:ext cx="3360374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FB_IMG_165400098514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31640" y="1340768"/>
            <a:ext cx="3360374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3000">
    <p:circl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40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День сім</a:t>
            </a:r>
            <a:r>
              <a:rPr lang="en-US" sz="40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’</a:t>
            </a:r>
            <a:r>
              <a:rPr lang="uk-UA" sz="40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ї</a:t>
            </a:r>
          </a:p>
        </p:txBody>
      </p:sp>
      <p:pic>
        <p:nvPicPr>
          <p:cNvPr id="4" name="Содержимое 3" descr="FB_IMG_16540009590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12160" y="4060430"/>
            <a:ext cx="1573633" cy="2797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FB_IMG_16540009615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5856" y="2132856"/>
            <a:ext cx="2592288" cy="3463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FB_IMG_16540009642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332656"/>
            <a:ext cx="1907568" cy="4239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FB_IMG_165400096710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00192" y="476672"/>
            <a:ext cx="2411430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3000">
    <p:circl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362274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31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Професійна спільнота вчителів початкових класів</a:t>
            </a:r>
            <a:br>
              <a:rPr lang="uk-UA" sz="31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</a:br>
            <a:r>
              <a:rPr lang="uk-UA" sz="3100" b="1" i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тема:”Реалізація</a:t>
            </a:r>
            <a:r>
              <a:rPr lang="uk-UA" sz="31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 наскрізних ліній у початковій школі через інтеграцію інноваційних практик</a:t>
            </a:r>
            <a:br>
              <a:rPr lang="uk-UA" sz="31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</a:br>
            <a:r>
              <a:rPr lang="uk-UA" sz="31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 в освітнє середовище”</a:t>
            </a:r>
            <a:endParaRPr lang="uk-UA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4" name="Содержимое 10" descr="IMG-d29b3348075e239327c9bbd34245621b-V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86024" y="2997200"/>
            <a:ext cx="4171951" cy="3128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3000">
    <p:circl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40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День вишиванки</a:t>
            </a:r>
          </a:p>
        </p:txBody>
      </p:sp>
      <p:pic>
        <p:nvPicPr>
          <p:cNvPr id="4" name="Содержимое 3" descr="FB_IMG_16540009354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4221088"/>
            <a:ext cx="2121099" cy="2121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FB_IMG_16540009480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1920" y="4149080"/>
            <a:ext cx="2565939" cy="2565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FB_IMG_165400092939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764704"/>
            <a:ext cx="3214011" cy="3214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FB_IMG_165400093963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48064" y="836712"/>
            <a:ext cx="3214011" cy="3214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3000">
    <p:circl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32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Виховна година </a:t>
            </a:r>
            <a:br>
              <a:rPr lang="uk-UA" sz="32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</a:br>
            <a:r>
              <a:rPr lang="uk-UA" sz="3200" b="1" i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“Афганістан</a:t>
            </a:r>
            <a:r>
              <a:rPr lang="uk-UA" sz="32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 болить в моїй </a:t>
            </a:r>
            <a:r>
              <a:rPr lang="uk-UA" sz="3200" b="1" i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душі”</a:t>
            </a:r>
            <a:endParaRPr lang="uk-UA" sz="32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4" name="Содержимое 3" descr="FB_IMG_165400115918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63688" y="4005064"/>
            <a:ext cx="1656184" cy="2208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FB_IMG_165400114118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4407763"/>
            <a:ext cx="2393719" cy="2450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FB_IMG_16540011325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5856" y="2204864"/>
            <a:ext cx="2450236" cy="2409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FB_IMG_165400114527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5576" y="1556792"/>
            <a:ext cx="1932279" cy="2450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FB_IMG_165400113796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72200" y="1916832"/>
            <a:ext cx="1837678" cy="2450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3000">
    <p:circl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36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Новорічно-різдвяні свята</a:t>
            </a:r>
          </a:p>
        </p:txBody>
      </p:sp>
      <p:pic>
        <p:nvPicPr>
          <p:cNvPr id="4" name="Содержимое 3" descr="FB_IMG_16540013015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836712"/>
            <a:ext cx="2808312" cy="3744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FB_IMG_16540013111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1052736"/>
            <a:ext cx="1944216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FB_IMG_165400134736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95736" y="4797152"/>
            <a:ext cx="2376264" cy="1782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FB_IMG_165400136483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8104" y="3501008"/>
            <a:ext cx="3062976" cy="2297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3000">
    <p:circl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36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Створення оберегів для захисників України</a:t>
            </a:r>
          </a:p>
        </p:txBody>
      </p:sp>
      <p:pic>
        <p:nvPicPr>
          <p:cNvPr id="4" name="Содержимое 3" descr="FB_IMG_16540008964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980728"/>
            <a:ext cx="2808312" cy="3744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FB_IMG_16540009073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7864" y="3501008"/>
            <a:ext cx="3432233" cy="2869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FB_IMG_165400090978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0152" y="1844824"/>
            <a:ext cx="2574175" cy="3432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3000">
    <p:circl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На зображенні може бути: 6 людей, люди сидять та люди стоять">
            <a:extLst>
              <a:ext uri="{FF2B5EF4-FFF2-40B4-BE49-F238E27FC236}">
                <a16:creationId xmlns:a16="http://schemas.microsoft.com/office/drawing/2014/main" id="{8F438065-1333-4801-B0D3-500533F3216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172288"/>
            <a:ext cx="5688632" cy="5338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EBBFD508-0A9C-4281-86D2-01E4BE35188F}"/>
              </a:ext>
            </a:extLst>
          </p:cNvPr>
          <p:cNvSpPr txBox="1">
            <a:spLocks/>
          </p:cNvSpPr>
          <p:nvPr/>
        </p:nvSpPr>
        <p:spPr>
          <a:xfrm>
            <a:off x="457200" y="6491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600" dirty="0">
                <a:solidFill>
                  <a:srgbClr val="FF0000"/>
                </a:solidFill>
              </a:rPr>
              <a:t>Дитячий садочок</a:t>
            </a:r>
            <a:endParaRPr lang="uk-UA" sz="3600" b="1" i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590207"/>
      </p:ext>
    </p:extLst>
  </p:cSld>
  <p:clrMapOvr>
    <a:masterClrMapping/>
  </p:clrMapOvr>
  <p:transition spd="med" advTm="3000">
    <p:circl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07E9E8-6784-47B3-8D51-A818EA526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BD32A6FF-E8E2-45B0-9EBC-BC5ED5C203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1177183">
            <a:off x="611547" y="1936999"/>
            <a:ext cx="2904381" cy="370029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9072BC-990C-44AA-BE11-500305256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4541" y="1436498"/>
            <a:ext cx="2933700" cy="35623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6A5D858-16AF-476F-B21F-859EAF0728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38879">
            <a:off x="6061582" y="2430413"/>
            <a:ext cx="2781300" cy="364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140823"/>
      </p:ext>
    </p:extLst>
  </p:cSld>
  <p:clrMapOvr>
    <a:masterClrMapping/>
  </p:clrMapOvr>
  <p:transition spd="med" advTm="3000">
    <p:circl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3752C4-AAD9-41CA-985A-CD413CB05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206B24-84BB-413F-80AF-4D44B4E2A7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C6A27F5-A0AC-4EBD-8C62-FB3B59258D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052"/>
          <a:stretch/>
        </p:blipFill>
        <p:spPr>
          <a:xfrm>
            <a:off x="611560" y="1768822"/>
            <a:ext cx="3552825" cy="420320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161075-D389-46E3-8745-3BFA97263A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8986" y="1768822"/>
            <a:ext cx="3609975" cy="420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723733"/>
      </p:ext>
    </p:extLst>
  </p:cSld>
  <p:clrMapOvr>
    <a:masterClrMapping/>
  </p:clrMapOvr>
  <p:transition spd="med" advTm="3000">
    <p:circl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052B52-9071-4FD9-B7D8-6C864951D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E5303B-2F0F-48C2-A71A-FE9BB5636E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F97A3E-0BE4-41BD-8653-00C541D16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600200"/>
            <a:ext cx="2905125" cy="50482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CDB041-6D41-42DF-9A87-4195C16A8D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8653" y="1601787"/>
            <a:ext cx="2933700" cy="49815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3ED4D80-7EC0-48D6-A2FC-4590E338C6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2353" y="1600200"/>
            <a:ext cx="2962275" cy="50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424068"/>
      </p:ext>
    </p:extLst>
  </p:cSld>
  <p:clrMapOvr>
    <a:masterClrMapping/>
  </p:clrMapOvr>
  <p:transition spd="med" advTm="3000">
    <p:circl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78298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31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Професійна спільнота вчителів </a:t>
            </a:r>
            <a:br>
              <a:rPr lang="uk-UA" sz="31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</a:br>
            <a:r>
              <a:rPr lang="uk-UA" sz="31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суспільно-гуманітарного циклу</a:t>
            </a:r>
            <a:br>
              <a:rPr lang="uk-UA" sz="31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</a:br>
            <a:r>
              <a:rPr lang="uk-UA" sz="3100" b="1" i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тема:”Формування</a:t>
            </a:r>
            <a:r>
              <a:rPr lang="uk-UA" sz="31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 </a:t>
            </a:r>
            <a:r>
              <a:rPr lang="uk-UA" sz="3100" b="1" i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компетентностей</a:t>
            </a:r>
            <a:r>
              <a:rPr lang="uk-UA" sz="31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 у школярів через організацію пізнавальної діяльності”</a:t>
            </a:r>
            <a:br>
              <a:rPr lang="uk-UA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</a:br>
            <a:endParaRPr lang="uk-UA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4" name="Содержимое 4" descr="C:\Users\Zver\Desktop\IMG-7506070bd5dc5b750607d7e6274dd723-V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263502" y="2276872"/>
            <a:ext cx="3396729" cy="3849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circl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4625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24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Професійна спільнота вчителів </a:t>
            </a:r>
            <a:br>
              <a:rPr lang="uk-UA" sz="24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</a:br>
            <a:r>
              <a:rPr lang="uk-UA" sz="24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природничо - математичного циклу</a:t>
            </a:r>
            <a:br>
              <a:rPr lang="uk-UA" sz="24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</a:br>
            <a:r>
              <a:rPr lang="uk-UA" sz="24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тема:” Формування в учнів предметних </a:t>
            </a:r>
            <a:r>
              <a:rPr lang="uk-UA" sz="2400" b="1" i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компетентностей</a:t>
            </a:r>
            <a:r>
              <a:rPr lang="uk-UA" sz="24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 шляхом розвитку самостійності і пізнавальної діяльності  та  створення умов </a:t>
            </a:r>
            <a:br>
              <a:rPr lang="uk-UA" sz="24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</a:br>
            <a:r>
              <a:rPr lang="uk-UA" sz="24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для самореалізації  й саморозвитку особистості</a:t>
            </a:r>
            <a:r>
              <a:rPr lang="uk-UA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”</a:t>
            </a:r>
            <a:endParaRPr lang="uk-UA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4" name="Содержимое 4" descr="C:\Users\Zver\Desktop\P91204-143529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2924944"/>
            <a:ext cx="2880320" cy="3314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13" descr="C:\Users\Zver\Desktop\P91204-143705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2996952"/>
            <a:ext cx="2801278" cy="3242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3000">
    <p:circl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24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Професійна спільнота</a:t>
            </a:r>
            <a:br>
              <a:rPr lang="uk-UA" sz="24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</a:br>
            <a:r>
              <a:rPr lang="uk-UA" sz="24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класних керівників</a:t>
            </a:r>
            <a:br>
              <a:rPr lang="uk-UA" sz="24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</a:br>
            <a:r>
              <a:rPr lang="uk-UA" sz="2400" b="1" i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тема:”Роль</a:t>
            </a:r>
            <a:r>
              <a:rPr lang="uk-UA" sz="24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 класних керівників у формуванні компетентної особистості учня</a:t>
            </a:r>
            <a:br>
              <a:rPr lang="uk-UA" sz="24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</a:br>
            <a:r>
              <a:rPr lang="uk-UA" sz="24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 сучасними засобами навчання і виховання”</a:t>
            </a:r>
            <a:endParaRPr lang="uk-UA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4" name="Содержимое 4" descr="C:\Users\Zver\Desktop\IMG-9d32da634e5f7e9354abe27f0f5b7e90-V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2276872"/>
            <a:ext cx="6682689" cy="4237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3000">
    <p:circl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У 2021-2022 навчальному році у </a:t>
            </a:r>
            <a:r>
              <a:rPr lang="uk-UA" b="1" i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Мисайлівській</a:t>
            </a:r>
            <a:r>
              <a:rPr lang="uk-UA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 гімназії навчалося</a:t>
            </a:r>
            <a:endParaRPr lang="uk-UA" i="1" dirty="0">
              <a:latin typeface="Candara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    Учнів - 112</a:t>
            </a:r>
            <a:br>
              <a:rPr lang="uk-UA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Вихованців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дитячому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садочку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–31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uk-UA" dirty="0">
                <a:latin typeface="Times New Roman" pitchFamily="18" charset="0"/>
                <a:cs typeface="Times New Roman" pitchFamily="18" charset="0"/>
              </a:rPr>
              <a:t>Індивідуальна форма навчання-2 учні</a:t>
            </a:r>
            <a:br>
              <a:rPr lang="uk-UA" dirty="0">
                <a:latin typeface="Times New Roman" pitchFamily="18" charset="0"/>
                <a:cs typeface="Times New Roman" pitchFamily="18" charset="0"/>
              </a:rPr>
            </a:br>
            <a:r>
              <a:rPr lang="uk-UA" dirty="0">
                <a:latin typeface="Times New Roman" pitchFamily="18" charset="0"/>
                <a:cs typeface="Times New Roman" pitchFamily="18" charset="0"/>
              </a:rPr>
              <a:t>Інклюзивна форма навчання-1 учень</a:t>
            </a:r>
            <a:br>
              <a:rPr lang="uk-UA" dirty="0">
                <a:latin typeface="Times New Roman" pitchFamily="18" charset="0"/>
                <a:cs typeface="Times New Roman" pitchFamily="18" charset="0"/>
              </a:rPr>
            </a:br>
            <a:r>
              <a:rPr lang="uk-UA" dirty="0">
                <a:latin typeface="Times New Roman" pitchFamily="18" charset="0"/>
                <a:cs typeface="Times New Roman" pitchFamily="18" charset="0"/>
              </a:rPr>
              <a:t>Випускники гімназії-10</a:t>
            </a:r>
          </a:p>
        </p:txBody>
      </p:sp>
    </p:spTree>
  </p:cSld>
  <p:clrMapOvr>
    <a:masterClrMapping/>
  </p:clrMapOvr>
  <p:transition spd="med" advTm="3000">
    <p:circle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1444</Words>
  <Application>Microsoft Office PowerPoint</Application>
  <PresentationFormat>Экран (4:3)</PresentationFormat>
  <Paragraphs>271</Paragraphs>
  <Slides>57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62" baseType="lpstr">
      <vt:lpstr>Arial</vt:lpstr>
      <vt:lpstr>Calibri</vt:lpstr>
      <vt:lpstr>Candara</vt:lpstr>
      <vt:lpstr>Times New Roman</vt:lpstr>
      <vt:lpstr>Тема Office</vt:lpstr>
      <vt:lpstr>Конференція  учасників освітнього процесу  Мисайлівської гімназії</vt:lpstr>
      <vt:lpstr>  Побудована у 1967 році. Проектна потужність школи - 390 місць. Площа території школи 21 000 м2 Має 11 класних кімнат.</vt:lpstr>
      <vt:lpstr>Науково-методична тема над якою працюють педагоги   Мисайлівської  гімназії</vt:lpstr>
      <vt:lpstr>Професійна спільнота  вихователів дитячого садка тема:”Формування підготовленої до життя  особистості,яка чітко орієнтується  в сучасних реаліях”</vt:lpstr>
      <vt:lpstr>Професійна спільнота вчителів початкових класів тема:”Реалізація наскрізних ліній у початковій школі через інтеграцію інноваційних практик  в освітнє середовище”</vt:lpstr>
      <vt:lpstr>Професійна спільнота вчителів  суспільно-гуманітарного циклу тема:”Формування компетентностей у школярів через організацію пізнавальної діяльності” </vt:lpstr>
      <vt:lpstr>Професійна спільнота вчителів  природничо - математичного циклу тема:” Формування в учнів предметних компетентностей шляхом розвитку самостійності і пізнавальної діяльності  та  створення умов  для самореалізації  й саморозвитку особистості”</vt:lpstr>
      <vt:lpstr>Професійна спільнота класних керівників тема:”Роль класних керівників у формуванні компетентної особистості учня  сучасними засобами навчання і виховання”</vt:lpstr>
      <vt:lpstr>У 2021-2022 навчальному році у Мисайлівській гімназії навчалося</vt:lpstr>
      <vt:lpstr>Працівники Мисайлівської гімназії</vt:lpstr>
      <vt:lpstr>Освітній рівень педагогів:</vt:lpstr>
      <vt:lpstr>Учитель року -2022</vt:lpstr>
      <vt:lpstr>Учасник обласної педагогічної студії</vt:lpstr>
      <vt:lpstr>Учасники обласних майстер-класів</vt:lpstr>
      <vt:lpstr>Переможці  конкурсів  2021 – 2022 н.р. </vt:lpstr>
      <vt:lpstr>Презентация PowerPoint</vt:lpstr>
      <vt:lpstr>Презентация PowerPoint</vt:lpstr>
      <vt:lpstr>Презентация PowerPoint</vt:lpstr>
      <vt:lpstr>Переможці ІІ етапу  Всеукраїнських учнівських олімпіад з базових дисциплін 2021 – 2022 н. р. </vt:lpstr>
      <vt:lpstr>На особливому  обліку педагогічного колективу перебувають учні: </vt:lpstr>
      <vt:lpstr>Протягом навчального року було організовано  харчування учнів </vt:lpstr>
      <vt:lpstr>Комп’ютерне забезпечення гімназії:</vt:lpstr>
      <vt:lpstr>Використані кошти</vt:lpstr>
      <vt:lpstr>Наші будні   і  свята</vt:lpstr>
      <vt:lpstr>Свято Першого Дзвоника</vt:lpstr>
      <vt:lpstr>акція “Зростаймо разом”</vt:lpstr>
      <vt:lpstr>Олімпійський тиждень</vt:lpstr>
      <vt:lpstr>Конкурс “Рятівник”</vt:lpstr>
      <vt:lpstr>акція “Монетки дітям”</vt:lpstr>
      <vt:lpstr>Вшанування Героїв  Небесної сотні</vt:lpstr>
      <vt:lpstr>День Соборності України</vt:lpstr>
      <vt:lpstr>День писемності і мови</vt:lpstr>
      <vt:lpstr>Написання Всеукраїнського радіодиктанту національної єдності</vt:lpstr>
      <vt:lpstr>День української хустки</vt:lpstr>
      <vt:lpstr>День Єдності</vt:lpstr>
      <vt:lpstr>Вшанування жертв голодомору</vt:lpstr>
      <vt:lpstr>Заходи до дня визволення с.Мисайлівки</vt:lpstr>
      <vt:lpstr>Тиждень толерантності</vt:lpstr>
      <vt:lpstr>акція “16 днів проти насильства”</vt:lpstr>
      <vt:lpstr>акція “Годівничка”</vt:lpstr>
      <vt:lpstr>акція “Лист Святому Миколаю”</vt:lpstr>
      <vt:lpstr>Міжнародний день рідної мови</vt:lpstr>
      <vt:lpstr>Цікаві уроки. Зарубіжна література “Перевтілення в образи романтичних героїв”</vt:lpstr>
      <vt:lpstr>Олександр Шіяненко - переможець І та ІІ етапів  конкурсу-захисту науково-дослідницьких робіт учнів-членів МАН</vt:lpstr>
      <vt:lpstr>Андріївські вечорниці</vt:lpstr>
      <vt:lpstr>День іменинника</vt:lpstr>
      <vt:lpstr>День вшанування героїв Крут</vt:lpstr>
      <vt:lpstr>День пам’яті і примирення</vt:lpstr>
      <vt:lpstr>День сім’ї</vt:lpstr>
      <vt:lpstr>День вишиванки</vt:lpstr>
      <vt:lpstr>Виховна година  “Афганістан болить в моїй душі”</vt:lpstr>
      <vt:lpstr>Новорічно-різдвяні свята</vt:lpstr>
      <vt:lpstr>Створення оберегів для захисників України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Конференція  учасників навчально-виховного процесу  Мисайлівської гімназії</dc:title>
  <dc:creator>Спільний</dc:creator>
  <cp:lastModifiedBy>Gorovenko</cp:lastModifiedBy>
  <cp:revision>39</cp:revision>
  <dcterms:created xsi:type="dcterms:W3CDTF">2022-05-31T09:24:17Z</dcterms:created>
  <dcterms:modified xsi:type="dcterms:W3CDTF">2022-06-04T09:13:23Z</dcterms:modified>
</cp:coreProperties>
</file>